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4"/>
  </p:sldMasterIdLst>
  <p:notesMasterIdLst>
    <p:notesMasterId r:id="rId58"/>
  </p:notesMasterIdLst>
  <p:sldIdLst>
    <p:sldId id="256" r:id="rId5"/>
    <p:sldId id="261" r:id="rId6"/>
    <p:sldId id="275" r:id="rId7"/>
    <p:sldId id="294" r:id="rId8"/>
    <p:sldId id="282" r:id="rId9"/>
    <p:sldId id="289" r:id="rId10"/>
    <p:sldId id="290" r:id="rId11"/>
    <p:sldId id="291" r:id="rId12"/>
    <p:sldId id="276" r:id="rId13"/>
    <p:sldId id="277" r:id="rId14"/>
    <p:sldId id="268" r:id="rId15"/>
    <p:sldId id="281" r:id="rId16"/>
    <p:sldId id="280" r:id="rId17"/>
    <p:sldId id="302" r:id="rId18"/>
    <p:sldId id="295" r:id="rId19"/>
    <p:sldId id="296" r:id="rId20"/>
    <p:sldId id="297" r:id="rId21"/>
    <p:sldId id="356" r:id="rId22"/>
    <p:sldId id="292" r:id="rId23"/>
    <p:sldId id="298" r:id="rId24"/>
    <p:sldId id="260" r:id="rId25"/>
    <p:sldId id="299" r:id="rId26"/>
    <p:sldId id="300" r:id="rId27"/>
    <p:sldId id="301" r:id="rId28"/>
    <p:sldId id="303" r:id="rId29"/>
    <p:sldId id="304" r:id="rId30"/>
    <p:sldId id="305" r:id="rId31"/>
    <p:sldId id="306" r:id="rId32"/>
    <p:sldId id="355" r:id="rId33"/>
    <p:sldId id="311" r:id="rId34"/>
    <p:sldId id="312" r:id="rId35"/>
    <p:sldId id="354" r:id="rId36"/>
    <p:sldId id="313" r:id="rId37"/>
    <p:sldId id="273" r:id="rId38"/>
    <p:sldId id="314" r:id="rId39"/>
    <p:sldId id="347" r:id="rId40"/>
    <p:sldId id="323" r:id="rId41"/>
    <p:sldId id="274" r:id="rId42"/>
    <p:sldId id="321" r:id="rId43"/>
    <p:sldId id="331" r:id="rId44"/>
    <p:sldId id="330" r:id="rId45"/>
    <p:sldId id="351" r:id="rId46"/>
    <p:sldId id="283" r:id="rId47"/>
    <p:sldId id="320" r:id="rId48"/>
    <p:sldId id="348" r:id="rId49"/>
    <p:sldId id="325" r:id="rId50"/>
    <p:sldId id="328" r:id="rId51"/>
    <p:sldId id="329" r:id="rId52"/>
    <p:sldId id="326" r:id="rId53"/>
    <p:sldId id="327" r:id="rId54"/>
    <p:sldId id="352" r:id="rId55"/>
    <p:sldId id="324" r:id="rId56"/>
    <p:sldId id="353" r:id="rId57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lenik Agnieszka" initials="PA" lastIdx="1" clrIdx="0">
    <p:extLst>
      <p:ext uri="{19B8F6BF-5375-455C-9EA6-DF929625EA0E}">
        <p15:presenceInfo xmlns:p15="http://schemas.microsoft.com/office/powerpoint/2012/main" userId="S::Agnieszka.Palenik@mfipr.gov.pl::6a0c958d-6557-4bbd-8aa6-03360055b1e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00A15C55-8517-42AA-B614-E9B94910E393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yl pośredni 2 — Ak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94660"/>
  </p:normalViewPr>
  <p:slideViewPr>
    <p:cSldViewPr showGuides="1">
      <p:cViewPr varScale="1">
        <p:scale>
          <a:sx n="100" d="100"/>
          <a:sy n="100" d="100"/>
        </p:scale>
        <p:origin x="1464" y="96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1" Type="http://schemas.openxmlformats.org/officeDocument/2006/relationships/viewProps" Target="viewProps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commentAuthors" Target="commentAuthors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5_5">
  <dgm:title val=""/>
  <dgm:desc val=""/>
  <dgm:catLst>
    <dgm:cat type="accent5" pri="11500"/>
  </dgm:catLst>
  <dgm:styleLbl name="node0">
    <dgm:fillClrLst meth="cycle">
      <a:schemeClr val="accent5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alpha val="9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alpha val="90000"/>
      </a:schemeClr>
      <a:schemeClr val="accent5">
        <a:alpha val="5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/>
    <dgm:txEffectClrLst/>
  </dgm:styleLbl>
  <dgm:styleLbl name="lnNode1">
    <dgm:fillClrLst>
      <a:schemeClr val="accent5">
        <a:shade val="90000"/>
      </a:schemeClr>
      <a:schemeClr val="accent5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  <a:alpha val="90000"/>
      </a:schemeClr>
      <a:schemeClr val="accent5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alpha val="90000"/>
        <a:tint val="40000"/>
      </a:schemeClr>
      <a:schemeClr val="accent5">
        <a:alpha val="5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0D5AE93-2DDD-40A2-A04A-41D9E03C1499}" type="doc">
      <dgm:prSet loTypeId="urn:microsoft.com/office/officeart/2005/8/layout/arrow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2BB482B1-30B3-4FED-BA98-3AAD359057F7}">
      <dgm:prSet phldrT="[Tekst]"/>
      <dgm:spPr/>
      <dgm:t>
        <a:bodyPr/>
        <a:lstStyle/>
        <a:p>
          <a:r>
            <a:rPr lang="pl-PL" dirty="0"/>
            <a:t>model pozycyjny</a:t>
          </a:r>
        </a:p>
      </dgm:t>
    </dgm:pt>
    <dgm:pt modelId="{47A9D50C-2FAD-4964-9B80-9E5A9638A58E}" type="parTrans" cxnId="{A4435366-0815-46E4-B888-F268926344B8}">
      <dgm:prSet/>
      <dgm:spPr/>
      <dgm:t>
        <a:bodyPr/>
        <a:lstStyle/>
        <a:p>
          <a:endParaRPr lang="pl-PL"/>
        </a:p>
      </dgm:t>
    </dgm:pt>
    <dgm:pt modelId="{D3DEF643-6697-4538-8119-75131FF7DE44}" type="sibTrans" cxnId="{A4435366-0815-46E4-B888-F268926344B8}">
      <dgm:prSet/>
      <dgm:spPr/>
      <dgm:t>
        <a:bodyPr/>
        <a:lstStyle/>
        <a:p>
          <a:endParaRPr lang="pl-PL"/>
        </a:p>
      </dgm:t>
    </dgm:pt>
    <dgm:pt modelId="{619C189F-76A6-4440-98E5-4B5E5EAE97EA}">
      <dgm:prSet phldrT="[Tekst]"/>
      <dgm:spPr/>
      <dgm:t>
        <a:bodyPr/>
        <a:lstStyle/>
        <a:p>
          <a:r>
            <a:rPr lang="pl-PL" dirty="0"/>
            <a:t>model kariery</a:t>
          </a:r>
        </a:p>
      </dgm:t>
    </dgm:pt>
    <dgm:pt modelId="{E4966B03-CF90-4274-8FA8-94142FC061B1}" type="parTrans" cxnId="{C4F3824B-C98B-408E-9F1F-FE578B68241B}">
      <dgm:prSet/>
      <dgm:spPr/>
      <dgm:t>
        <a:bodyPr/>
        <a:lstStyle/>
        <a:p>
          <a:endParaRPr lang="pl-PL"/>
        </a:p>
      </dgm:t>
    </dgm:pt>
    <dgm:pt modelId="{465A626F-E00F-482D-A20D-BE232E05968B}" type="sibTrans" cxnId="{C4F3824B-C98B-408E-9F1F-FE578B68241B}">
      <dgm:prSet/>
      <dgm:spPr/>
      <dgm:t>
        <a:bodyPr/>
        <a:lstStyle/>
        <a:p>
          <a:endParaRPr lang="pl-PL"/>
        </a:p>
      </dgm:t>
    </dgm:pt>
    <dgm:pt modelId="{F139C2E8-5F69-4278-977F-B259E9E0A76B}" type="pres">
      <dgm:prSet presAssocID="{50D5AE93-2DDD-40A2-A04A-41D9E03C1499}" presName="compositeShape" presStyleCnt="0">
        <dgm:presLayoutVars>
          <dgm:chMax val="2"/>
          <dgm:dir/>
          <dgm:resizeHandles val="exact"/>
        </dgm:presLayoutVars>
      </dgm:prSet>
      <dgm:spPr/>
    </dgm:pt>
    <dgm:pt modelId="{F6581BEA-603E-449E-9C3A-9360E45D3B58}" type="pres">
      <dgm:prSet presAssocID="{50D5AE93-2DDD-40A2-A04A-41D9E03C1499}" presName="divider" presStyleLbl="fgShp" presStyleIdx="0" presStyleCnt="1"/>
      <dgm:spPr/>
    </dgm:pt>
    <dgm:pt modelId="{0825CB90-137D-433F-A393-2B7FCDDAD355}" type="pres">
      <dgm:prSet presAssocID="{2BB482B1-30B3-4FED-BA98-3AAD359057F7}" presName="downArrow" presStyleLbl="node1" presStyleIdx="0" presStyleCnt="2"/>
      <dgm:spPr/>
    </dgm:pt>
    <dgm:pt modelId="{020EE143-9DAB-42D8-82B6-79F7D335193C}" type="pres">
      <dgm:prSet presAssocID="{2BB482B1-30B3-4FED-BA98-3AAD359057F7}" presName="downArrowText" presStyleLbl="revTx" presStyleIdx="0" presStyleCnt="2">
        <dgm:presLayoutVars>
          <dgm:bulletEnabled val="1"/>
        </dgm:presLayoutVars>
      </dgm:prSet>
      <dgm:spPr/>
    </dgm:pt>
    <dgm:pt modelId="{56181FEB-CFBC-46EF-87E8-9A6BE9C5B637}" type="pres">
      <dgm:prSet presAssocID="{619C189F-76A6-4440-98E5-4B5E5EAE97EA}" presName="upArrow" presStyleLbl="node1" presStyleIdx="1" presStyleCnt="2"/>
      <dgm:spPr/>
    </dgm:pt>
    <dgm:pt modelId="{0C996E05-548C-4027-96A0-69A78B9CEEAE}" type="pres">
      <dgm:prSet presAssocID="{619C189F-76A6-4440-98E5-4B5E5EAE97EA}" presName="upArrowText" presStyleLbl="revTx" presStyleIdx="1" presStyleCnt="2">
        <dgm:presLayoutVars>
          <dgm:bulletEnabled val="1"/>
        </dgm:presLayoutVars>
      </dgm:prSet>
      <dgm:spPr/>
    </dgm:pt>
  </dgm:ptLst>
  <dgm:cxnLst>
    <dgm:cxn modelId="{A4435366-0815-46E4-B888-F268926344B8}" srcId="{50D5AE93-2DDD-40A2-A04A-41D9E03C1499}" destId="{2BB482B1-30B3-4FED-BA98-3AAD359057F7}" srcOrd="0" destOrd="0" parTransId="{47A9D50C-2FAD-4964-9B80-9E5A9638A58E}" sibTransId="{D3DEF643-6697-4538-8119-75131FF7DE44}"/>
    <dgm:cxn modelId="{C4F3824B-C98B-408E-9F1F-FE578B68241B}" srcId="{50D5AE93-2DDD-40A2-A04A-41D9E03C1499}" destId="{619C189F-76A6-4440-98E5-4B5E5EAE97EA}" srcOrd="1" destOrd="0" parTransId="{E4966B03-CF90-4274-8FA8-94142FC061B1}" sibTransId="{465A626F-E00F-482D-A20D-BE232E05968B}"/>
    <dgm:cxn modelId="{FB462689-E9C3-49A2-BDB9-EE3255BABB87}" type="presOf" srcId="{2BB482B1-30B3-4FED-BA98-3AAD359057F7}" destId="{020EE143-9DAB-42D8-82B6-79F7D335193C}" srcOrd="0" destOrd="0" presId="urn:microsoft.com/office/officeart/2005/8/layout/arrow3"/>
    <dgm:cxn modelId="{61327B9C-17DE-4CD0-8E39-7AE239F22BB1}" type="presOf" srcId="{619C189F-76A6-4440-98E5-4B5E5EAE97EA}" destId="{0C996E05-548C-4027-96A0-69A78B9CEEAE}" srcOrd="0" destOrd="0" presId="urn:microsoft.com/office/officeart/2005/8/layout/arrow3"/>
    <dgm:cxn modelId="{F5C554EC-1A94-483C-B33B-A3F454E1BE15}" type="presOf" srcId="{50D5AE93-2DDD-40A2-A04A-41D9E03C1499}" destId="{F139C2E8-5F69-4278-977F-B259E9E0A76B}" srcOrd="0" destOrd="0" presId="urn:microsoft.com/office/officeart/2005/8/layout/arrow3"/>
    <dgm:cxn modelId="{81DEAD9F-9C54-4368-8A78-794BCDBB7981}" type="presParOf" srcId="{F139C2E8-5F69-4278-977F-B259E9E0A76B}" destId="{F6581BEA-603E-449E-9C3A-9360E45D3B58}" srcOrd="0" destOrd="0" presId="urn:microsoft.com/office/officeart/2005/8/layout/arrow3"/>
    <dgm:cxn modelId="{0C46428A-BA90-4647-B04B-D7657894F1CF}" type="presParOf" srcId="{F139C2E8-5F69-4278-977F-B259E9E0A76B}" destId="{0825CB90-137D-433F-A393-2B7FCDDAD355}" srcOrd="1" destOrd="0" presId="urn:microsoft.com/office/officeart/2005/8/layout/arrow3"/>
    <dgm:cxn modelId="{CB570314-E978-4E27-B3ED-36BEB95DD875}" type="presParOf" srcId="{F139C2E8-5F69-4278-977F-B259E9E0A76B}" destId="{020EE143-9DAB-42D8-82B6-79F7D335193C}" srcOrd="2" destOrd="0" presId="urn:microsoft.com/office/officeart/2005/8/layout/arrow3"/>
    <dgm:cxn modelId="{9350765D-E0D9-4561-9419-E03B7F4CBCE0}" type="presParOf" srcId="{F139C2E8-5F69-4278-977F-B259E9E0A76B}" destId="{56181FEB-CFBC-46EF-87E8-9A6BE9C5B637}" srcOrd="3" destOrd="0" presId="urn:microsoft.com/office/officeart/2005/8/layout/arrow3"/>
    <dgm:cxn modelId="{90DDE455-B0EF-4C08-9B79-FE3C99E427BC}" type="presParOf" srcId="{F139C2E8-5F69-4278-977F-B259E9E0A76B}" destId="{0C996E05-548C-4027-96A0-69A78B9CEEAE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F28BC9A-77B8-4C58-9FB9-4632B15368CF}" type="doc">
      <dgm:prSet loTypeId="urn:microsoft.com/office/officeart/2005/8/layout/lProcess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067D6D87-7C10-49D1-AC7D-BADCC819C426}">
      <dgm:prSet phldrT="[Tekst]"/>
      <dgm:spPr/>
      <dgm:t>
        <a:bodyPr/>
        <a:lstStyle/>
        <a:p>
          <a:r>
            <a:rPr lang="pl-PL" dirty="0"/>
            <a:t>Organ wykonawczy</a:t>
          </a:r>
        </a:p>
      </dgm:t>
    </dgm:pt>
    <dgm:pt modelId="{3F8C82C7-0519-4C9E-B268-7286C4A37BF9}" type="parTrans" cxnId="{F101EEEC-D78E-49D5-8E24-42A1136C81E8}">
      <dgm:prSet/>
      <dgm:spPr/>
      <dgm:t>
        <a:bodyPr/>
        <a:lstStyle/>
        <a:p>
          <a:endParaRPr lang="pl-PL"/>
        </a:p>
      </dgm:t>
    </dgm:pt>
    <dgm:pt modelId="{792BAB0E-6290-4E50-90DC-C0C72B3275A1}" type="sibTrans" cxnId="{F101EEEC-D78E-49D5-8E24-42A1136C81E8}">
      <dgm:prSet/>
      <dgm:spPr/>
      <dgm:t>
        <a:bodyPr/>
        <a:lstStyle/>
        <a:p>
          <a:endParaRPr lang="pl-PL"/>
        </a:p>
      </dgm:t>
    </dgm:pt>
    <dgm:pt modelId="{0A38BE9B-EC62-43C2-B6F6-E354BB77825A}">
      <dgm:prSet phldrT="[Tekst]"/>
      <dgm:spPr/>
      <dgm:t>
        <a:bodyPr/>
        <a:lstStyle/>
        <a:p>
          <a:r>
            <a:rPr lang="pl-PL" dirty="0"/>
            <a:t>W stos do kierowników</a:t>
          </a:r>
        </a:p>
      </dgm:t>
    </dgm:pt>
    <dgm:pt modelId="{0CDDD14C-A99C-48CC-897D-8E7DAC4470CE}" type="parTrans" cxnId="{DD1AC4C5-476C-459A-85F2-3713AE7D2744}">
      <dgm:prSet/>
      <dgm:spPr/>
      <dgm:t>
        <a:bodyPr/>
        <a:lstStyle/>
        <a:p>
          <a:endParaRPr lang="pl-PL"/>
        </a:p>
      </dgm:t>
    </dgm:pt>
    <dgm:pt modelId="{AC3C2642-7E88-4458-8C3E-3BE5E49D4D8D}" type="sibTrans" cxnId="{DD1AC4C5-476C-459A-85F2-3713AE7D2744}">
      <dgm:prSet/>
      <dgm:spPr/>
      <dgm:t>
        <a:bodyPr/>
        <a:lstStyle/>
        <a:p>
          <a:endParaRPr lang="pl-PL"/>
        </a:p>
      </dgm:t>
    </dgm:pt>
    <dgm:pt modelId="{561703FD-6EDC-440F-A966-77082193C938}">
      <dgm:prSet phldrT="[Tekst]"/>
      <dgm:spPr/>
      <dgm:t>
        <a:bodyPr/>
        <a:lstStyle/>
        <a:p>
          <a:r>
            <a:rPr lang="pl-PL" dirty="0"/>
            <a:t>Wobec pracowników</a:t>
          </a:r>
        </a:p>
      </dgm:t>
    </dgm:pt>
    <dgm:pt modelId="{FF028A30-0D64-467C-805B-A611A8B0FF26}" type="parTrans" cxnId="{BF596C5B-3E28-43C3-A201-3F6F75BAD425}">
      <dgm:prSet/>
      <dgm:spPr/>
      <dgm:t>
        <a:bodyPr/>
        <a:lstStyle/>
        <a:p>
          <a:endParaRPr lang="pl-PL"/>
        </a:p>
      </dgm:t>
    </dgm:pt>
    <dgm:pt modelId="{B1296846-226C-4629-AEBE-E432DCBC3234}" type="sibTrans" cxnId="{BF596C5B-3E28-43C3-A201-3F6F75BAD425}">
      <dgm:prSet/>
      <dgm:spPr/>
      <dgm:t>
        <a:bodyPr/>
        <a:lstStyle/>
        <a:p>
          <a:endParaRPr lang="pl-PL"/>
        </a:p>
      </dgm:t>
    </dgm:pt>
    <dgm:pt modelId="{E8E45A55-79AE-480E-B13E-3487B0341C07}">
      <dgm:prSet phldrT="[Tekst]"/>
      <dgm:spPr/>
      <dgm:t>
        <a:bodyPr/>
        <a:lstStyle/>
        <a:p>
          <a:r>
            <a:rPr lang="pl-PL" dirty="0"/>
            <a:t>Przewodniczący zgromadzenia związku w związkach JST</a:t>
          </a:r>
        </a:p>
      </dgm:t>
    </dgm:pt>
    <dgm:pt modelId="{C050A990-B036-4D89-9656-FAD9D4DE78CF}" type="parTrans" cxnId="{2245FABB-D6EA-4DEA-AC5E-A067182B5707}">
      <dgm:prSet/>
      <dgm:spPr/>
      <dgm:t>
        <a:bodyPr/>
        <a:lstStyle/>
        <a:p>
          <a:endParaRPr lang="pl-PL"/>
        </a:p>
      </dgm:t>
    </dgm:pt>
    <dgm:pt modelId="{766D12D5-F774-4E24-A988-F4D9E34D4102}" type="sibTrans" cxnId="{2245FABB-D6EA-4DEA-AC5E-A067182B5707}">
      <dgm:prSet/>
      <dgm:spPr/>
      <dgm:t>
        <a:bodyPr/>
        <a:lstStyle/>
        <a:p>
          <a:endParaRPr lang="pl-PL"/>
        </a:p>
      </dgm:t>
    </dgm:pt>
    <dgm:pt modelId="{6E15B4B8-0897-4485-9244-3B387362A341}">
      <dgm:prSet phldrT="[Tekst]"/>
      <dgm:spPr/>
      <dgm:t>
        <a:bodyPr/>
        <a:lstStyle/>
        <a:p>
          <a:r>
            <a:rPr lang="pl-PL" dirty="0"/>
            <a:t>Wobec członków zarządu tego związku</a:t>
          </a:r>
        </a:p>
      </dgm:t>
    </dgm:pt>
    <dgm:pt modelId="{0A8E22A1-548D-4B5B-9678-84F2264C2105}" type="parTrans" cxnId="{531B665C-57E7-43BF-8C74-DDDD46E40496}">
      <dgm:prSet/>
      <dgm:spPr/>
      <dgm:t>
        <a:bodyPr/>
        <a:lstStyle/>
        <a:p>
          <a:endParaRPr lang="pl-PL"/>
        </a:p>
      </dgm:t>
    </dgm:pt>
    <dgm:pt modelId="{6FB24369-E3B6-4A07-86B1-A1CFF1D79EA4}" type="sibTrans" cxnId="{531B665C-57E7-43BF-8C74-DDDD46E40496}">
      <dgm:prSet/>
      <dgm:spPr/>
      <dgm:t>
        <a:bodyPr/>
        <a:lstStyle/>
        <a:p>
          <a:endParaRPr lang="pl-PL"/>
        </a:p>
      </dgm:t>
    </dgm:pt>
    <dgm:pt modelId="{9D219D4F-34FD-4A50-883B-CFA863F294A8}">
      <dgm:prSet phldrT="[Tekst]"/>
      <dgm:spPr/>
      <dgm:t>
        <a:bodyPr/>
        <a:lstStyle/>
        <a:p>
          <a:r>
            <a:rPr lang="pl-PL" dirty="0"/>
            <a:t>Kierownik jednostki organizacyjnej</a:t>
          </a:r>
        </a:p>
      </dgm:t>
    </dgm:pt>
    <dgm:pt modelId="{1CC394BB-7DEB-40CE-BEFE-8EE7CCE585A1}" type="parTrans" cxnId="{EC28EA7A-9B48-4C2C-8826-457E8F85F2ED}">
      <dgm:prSet/>
      <dgm:spPr/>
      <dgm:t>
        <a:bodyPr/>
        <a:lstStyle/>
        <a:p>
          <a:endParaRPr lang="pl-PL"/>
        </a:p>
      </dgm:t>
    </dgm:pt>
    <dgm:pt modelId="{E34680D2-B604-4380-B416-7D8EAC0F0752}" type="sibTrans" cxnId="{EC28EA7A-9B48-4C2C-8826-457E8F85F2ED}">
      <dgm:prSet/>
      <dgm:spPr/>
      <dgm:t>
        <a:bodyPr/>
        <a:lstStyle/>
        <a:p>
          <a:endParaRPr lang="pl-PL"/>
        </a:p>
      </dgm:t>
    </dgm:pt>
    <dgm:pt modelId="{D4460AAA-DCBC-4313-9412-6BA6A33BED52}">
      <dgm:prSet phldrT="[Tekst]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pl-PL" dirty="0"/>
            <a:t>Inne niż w art. 7 pkt 1-3</a:t>
          </a:r>
        </a:p>
        <a:p>
          <a:pPr marL="0" lvl="0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dirty="0"/>
        </a:p>
      </dgm:t>
    </dgm:pt>
    <dgm:pt modelId="{D6AD19B2-408E-4396-8564-6ACE6BA34027}" type="parTrans" cxnId="{FE5DBD12-BC58-4197-9E8E-9D3DDF07DB12}">
      <dgm:prSet/>
      <dgm:spPr/>
      <dgm:t>
        <a:bodyPr/>
        <a:lstStyle/>
        <a:p>
          <a:endParaRPr lang="pl-PL"/>
        </a:p>
      </dgm:t>
    </dgm:pt>
    <dgm:pt modelId="{FBABB89D-5F19-43EF-8EC2-566FFFF6075D}" type="sibTrans" cxnId="{FE5DBD12-BC58-4197-9E8E-9D3DDF07DB12}">
      <dgm:prSet/>
      <dgm:spPr/>
      <dgm:t>
        <a:bodyPr/>
        <a:lstStyle/>
        <a:p>
          <a:endParaRPr lang="pl-PL"/>
        </a:p>
      </dgm:t>
    </dgm:pt>
    <dgm:pt modelId="{37751C6B-FD72-454A-A29B-2A52B847BD0D}">
      <dgm:prSet phldrT="[Tekst]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pl-PL" dirty="0"/>
            <a:t>np. dyrektor szkoły</a:t>
          </a:r>
        </a:p>
        <a:p>
          <a:pPr marL="0" lvl="0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dirty="0"/>
        </a:p>
      </dgm:t>
    </dgm:pt>
    <dgm:pt modelId="{3F9DA9F1-F480-4998-ACCC-293C07B1BF5C}" type="parTrans" cxnId="{03EE01F3-C5D4-4FA4-A852-457A716EF1DA}">
      <dgm:prSet/>
      <dgm:spPr/>
      <dgm:t>
        <a:bodyPr/>
        <a:lstStyle/>
        <a:p>
          <a:endParaRPr lang="pl-PL"/>
        </a:p>
      </dgm:t>
    </dgm:pt>
    <dgm:pt modelId="{F5002F28-2E16-49D3-BE1D-8E9A45974B7F}" type="sibTrans" cxnId="{03EE01F3-C5D4-4FA4-A852-457A716EF1DA}">
      <dgm:prSet/>
      <dgm:spPr/>
      <dgm:t>
        <a:bodyPr/>
        <a:lstStyle/>
        <a:p>
          <a:endParaRPr lang="pl-PL"/>
        </a:p>
      </dgm:t>
    </dgm:pt>
    <dgm:pt modelId="{8B2A0EE0-3395-4777-9D78-13A06644C29D}" type="pres">
      <dgm:prSet presAssocID="{4F28BC9A-77B8-4C58-9FB9-4632B15368CF}" presName="theList" presStyleCnt="0">
        <dgm:presLayoutVars>
          <dgm:dir/>
          <dgm:animLvl val="lvl"/>
          <dgm:resizeHandles val="exact"/>
        </dgm:presLayoutVars>
      </dgm:prSet>
      <dgm:spPr/>
    </dgm:pt>
    <dgm:pt modelId="{F226A795-3DC0-401B-A94E-29B6A93CB538}" type="pres">
      <dgm:prSet presAssocID="{067D6D87-7C10-49D1-AC7D-BADCC819C426}" presName="compNode" presStyleCnt="0"/>
      <dgm:spPr/>
    </dgm:pt>
    <dgm:pt modelId="{A02EC327-B24E-49A1-A93A-662B72E71AB8}" type="pres">
      <dgm:prSet presAssocID="{067D6D87-7C10-49D1-AC7D-BADCC819C426}" presName="aNode" presStyleLbl="bgShp" presStyleIdx="0" presStyleCnt="3"/>
      <dgm:spPr/>
    </dgm:pt>
    <dgm:pt modelId="{692C6F30-689C-46CF-AB32-10310B93EC44}" type="pres">
      <dgm:prSet presAssocID="{067D6D87-7C10-49D1-AC7D-BADCC819C426}" presName="textNode" presStyleLbl="bgShp" presStyleIdx="0" presStyleCnt="3"/>
      <dgm:spPr/>
    </dgm:pt>
    <dgm:pt modelId="{98D09555-0813-445D-9B79-67AF7962A10A}" type="pres">
      <dgm:prSet presAssocID="{067D6D87-7C10-49D1-AC7D-BADCC819C426}" presName="compChildNode" presStyleCnt="0"/>
      <dgm:spPr/>
    </dgm:pt>
    <dgm:pt modelId="{F96203C7-77FE-4DF4-B7BD-7D4B62C68A44}" type="pres">
      <dgm:prSet presAssocID="{067D6D87-7C10-49D1-AC7D-BADCC819C426}" presName="theInnerList" presStyleCnt="0"/>
      <dgm:spPr/>
    </dgm:pt>
    <dgm:pt modelId="{5ED9D906-6811-4AA6-B9FA-16328C7DB76C}" type="pres">
      <dgm:prSet presAssocID="{0A38BE9B-EC62-43C2-B6F6-E354BB77825A}" presName="childNode" presStyleLbl="node1" presStyleIdx="0" presStyleCnt="5">
        <dgm:presLayoutVars>
          <dgm:bulletEnabled val="1"/>
        </dgm:presLayoutVars>
      </dgm:prSet>
      <dgm:spPr/>
    </dgm:pt>
    <dgm:pt modelId="{8B075DE0-B9EA-447A-8458-49A536F7E50B}" type="pres">
      <dgm:prSet presAssocID="{0A38BE9B-EC62-43C2-B6F6-E354BB77825A}" presName="aSpace2" presStyleCnt="0"/>
      <dgm:spPr/>
    </dgm:pt>
    <dgm:pt modelId="{8A02D09F-FBA8-4022-BF9C-40AAAC564F95}" type="pres">
      <dgm:prSet presAssocID="{561703FD-6EDC-440F-A966-77082193C938}" presName="childNode" presStyleLbl="node1" presStyleIdx="1" presStyleCnt="5">
        <dgm:presLayoutVars>
          <dgm:bulletEnabled val="1"/>
        </dgm:presLayoutVars>
      </dgm:prSet>
      <dgm:spPr/>
    </dgm:pt>
    <dgm:pt modelId="{E8712DF8-59D2-4FC3-864A-865A03A9A205}" type="pres">
      <dgm:prSet presAssocID="{067D6D87-7C10-49D1-AC7D-BADCC819C426}" presName="aSpace" presStyleCnt="0"/>
      <dgm:spPr/>
    </dgm:pt>
    <dgm:pt modelId="{A14B5D5D-1703-4031-8748-F21B49891EF7}" type="pres">
      <dgm:prSet presAssocID="{E8E45A55-79AE-480E-B13E-3487B0341C07}" presName="compNode" presStyleCnt="0"/>
      <dgm:spPr/>
    </dgm:pt>
    <dgm:pt modelId="{73738D54-2DD3-4030-982D-847D5E9C812A}" type="pres">
      <dgm:prSet presAssocID="{E8E45A55-79AE-480E-B13E-3487B0341C07}" presName="aNode" presStyleLbl="bgShp" presStyleIdx="1" presStyleCnt="3"/>
      <dgm:spPr/>
    </dgm:pt>
    <dgm:pt modelId="{72C34A6F-9EEC-41B3-B283-0367F0E3A842}" type="pres">
      <dgm:prSet presAssocID="{E8E45A55-79AE-480E-B13E-3487B0341C07}" presName="textNode" presStyleLbl="bgShp" presStyleIdx="1" presStyleCnt="3"/>
      <dgm:spPr/>
    </dgm:pt>
    <dgm:pt modelId="{B51BEB67-CD46-497A-B424-C637A1C8D9E9}" type="pres">
      <dgm:prSet presAssocID="{E8E45A55-79AE-480E-B13E-3487B0341C07}" presName="compChildNode" presStyleCnt="0"/>
      <dgm:spPr/>
    </dgm:pt>
    <dgm:pt modelId="{F3147D5D-3615-418F-961A-5545ADF71394}" type="pres">
      <dgm:prSet presAssocID="{E8E45A55-79AE-480E-B13E-3487B0341C07}" presName="theInnerList" presStyleCnt="0"/>
      <dgm:spPr/>
    </dgm:pt>
    <dgm:pt modelId="{2F6A70F6-2DC5-4F28-8123-2C70325CFCD8}" type="pres">
      <dgm:prSet presAssocID="{6E15B4B8-0897-4485-9244-3B387362A341}" presName="childNode" presStyleLbl="node1" presStyleIdx="2" presStyleCnt="5">
        <dgm:presLayoutVars>
          <dgm:bulletEnabled val="1"/>
        </dgm:presLayoutVars>
      </dgm:prSet>
      <dgm:spPr/>
    </dgm:pt>
    <dgm:pt modelId="{382EE581-DA32-4A45-872C-9AFA7A5D1DA5}" type="pres">
      <dgm:prSet presAssocID="{E8E45A55-79AE-480E-B13E-3487B0341C07}" presName="aSpace" presStyleCnt="0"/>
      <dgm:spPr/>
    </dgm:pt>
    <dgm:pt modelId="{03E03368-86E0-442A-B532-B9726B408BF1}" type="pres">
      <dgm:prSet presAssocID="{9D219D4F-34FD-4A50-883B-CFA863F294A8}" presName="compNode" presStyleCnt="0"/>
      <dgm:spPr/>
    </dgm:pt>
    <dgm:pt modelId="{6435C121-688E-4EB0-AC1F-31BA4FFED450}" type="pres">
      <dgm:prSet presAssocID="{9D219D4F-34FD-4A50-883B-CFA863F294A8}" presName="aNode" presStyleLbl="bgShp" presStyleIdx="2" presStyleCnt="3"/>
      <dgm:spPr/>
    </dgm:pt>
    <dgm:pt modelId="{D2A0E6F8-A7FA-475B-9E40-D6EC7C17CB37}" type="pres">
      <dgm:prSet presAssocID="{9D219D4F-34FD-4A50-883B-CFA863F294A8}" presName="textNode" presStyleLbl="bgShp" presStyleIdx="2" presStyleCnt="3"/>
      <dgm:spPr/>
    </dgm:pt>
    <dgm:pt modelId="{F3CFE3F7-FC0F-4541-8735-E3BF2534831E}" type="pres">
      <dgm:prSet presAssocID="{9D219D4F-34FD-4A50-883B-CFA863F294A8}" presName="compChildNode" presStyleCnt="0"/>
      <dgm:spPr/>
    </dgm:pt>
    <dgm:pt modelId="{ED83B4F8-00F4-47CA-A42C-2C1DCA45F566}" type="pres">
      <dgm:prSet presAssocID="{9D219D4F-34FD-4A50-883B-CFA863F294A8}" presName="theInnerList" presStyleCnt="0"/>
      <dgm:spPr/>
    </dgm:pt>
    <dgm:pt modelId="{ECAB9E87-A76C-490E-971A-88070F4A706A}" type="pres">
      <dgm:prSet presAssocID="{D4460AAA-DCBC-4313-9412-6BA6A33BED52}" presName="childNode" presStyleLbl="node1" presStyleIdx="3" presStyleCnt="5">
        <dgm:presLayoutVars>
          <dgm:bulletEnabled val="1"/>
        </dgm:presLayoutVars>
      </dgm:prSet>
      <dgm:spPr/>
    </dgm:pt>
    <dgm:pt modelId="{4FF4AF8C-3A8D-47C7-84D4-3C32EDFF5B35}" type="pres">
      <dgm:prSet presAssocID="{D4460AAA-DCBC-4313-9412-6BA6A33BED52}" presName="aSpace2" presStyleCnt="0"/>
      <dgm:spPr/>
    </dgm:pt>
    <dgm:pt modelId="{52BAD3CF-D872-40AE-9902-D0073152684C}" type="pres">
      <dgm:prSet presAssocID="{37751C6B-FD72-454A-A29B-2A52B847BD0D}" presName="childNode" presStyleLbl="node1" presStyleIdx="4" presStyleCnt="5">
        <dgm:presLayoutVars>
          <dgm:bulletEnabled val="1"/>
        </dgm:presLayoutVars>
      </dgm:prSet>
      <dgm:spPr/>
    </dgm:pt>
  </dgm:ptLst>
  <dgm:cxnLst>
    <dgm:cxn modelId="{FE5DBD12-BC58-4197-9E8E-9D3DDF07DB12}" srcId="{9D219D4F-34FD-4A50-883B-CFA863F294A8}" destId="{D4460AAA-DCBC-4313-9412-6BA6A33BED52}" srcOrd="0" destOrd="0" parTransId="{D6AD19B2-408E-4396-8564-6ACE6BA34027}" sibTransId="{FBABB89D-5F19-43EF-8EC2-566FFFF6075D}"/>
    <dgm:cxn modelId="{BA309115-0CE2-4CDA-A7DE-52C1427CDE84}" type="presOf" srcId="{E8E45A55-79AE-480E-B13E-3487B0341C07}" destId="{72C34A6F-9EEC-41B3-B283-0367F0E3A842}" srcOrd="1" destOrd="0" presId="urn:microsoft.com/office/officeart/2005/8/layout/lProcess2"/>
    <dgm:cxn modelId="{6D1E1B38-D792-44CE-B0F5-46D33518E764}" type="presOf" srcId="{D4460AAA-DCBC-4313-9412-6BA6A33BED52}" destId="{ECAB9E87-A76C-490E-971A-88070F4A706A}" srcOrd="0" destOrd="0" presId="urn:microsoft.com/office/officeart/2005/8/layout/lProcess2"/>
    <dgm:cxn modelId="{BF596C5B-3E28-43C3-A201-3F6F75BAD425}" srcId="{067D6D87-7C10-49D1-AC7D-BADCC819C426}" destId="{561703FD-6EDC-440F-A966-77082193C938}" srcOrd="1" destOrd="0" parTransId="{FF028A30-0D64-467C-805B-A611A8B0FF26}" sibTransId="{B1296846-226C-4629-AEBE-E432DCBC3234}"/>
    <dgm:cxn modelId="{531B665C-57E7-43BF-8C74-DDDD46E40496}" srcId="{E8E45A55-79AE-480E-B13E-3487B0341C07}" destId="{6E15B4B8-0897-4485-9244-3B387362A341}" srcOrd="0" destOrd="0" parTransId="{0A8E22A1-548D-4B5B-9678-84F2264C2105}" sibTransId="{6FB24369-E3B6-4A07-86B1-A1CFF1D79EA4}"/>
    <dgm:cxn modelId="{7F7DA75F-7D12-4C1C-B78E-A6A4C9E2440B}" type="presOf" srcId="{0A38BE9B-EC62-43C2-B6F6-E354BB77825A}" destId="{5ED9D906-6811-4AA6-B9FA-16328C7DB76C}" srcOrd="0" destOrd="0" presId="urn:microsoft.com/office/officeart/2005/8/layout/lProcess2"/>
    <dgm:cxn modelId="{131D2E65-E6D9-43D0-8659-56526F30A30E}" type="presOf" srcId="{067D6D87-7C10-49D1-AC7D-BADCC819C426}" destId="{A02EC327-B24E-49A1-A93A-662B72E71AB8}" srcOrd="0" destOrd="0" presId="urn:microsoft.com/office/officeart/2005/8/layout/lProcess2"/>
    <dgm:cxn modelId="{0924466E-203C-46BA-B41A-F01D85775546}" type="presOf" srcId="{4F28BC9A-77B8-4C58-9FB9-4632B15368CF}" destId="{8B2A0EE0-3395-4777-9D78-13A06644C29D}" srcOrd="0" destOrd="0" presId="urn:microsoft.com/office/officeart/2005/8/layout/lProcess2"/>
    <dgm:cxn modelId="{3F20C373-F185-4A19-9554-88B7867C28F1}" type="presOf" srcId="{E8E45A55-79AE-480E-B13E-3487B0341C07}" destId="{73738D54-2DD3-4030-982D-847D5E9C812A}" srcOrd="0" destOrd="0" presId="urn:microsoft.com/office/officeart/2005/8/layout/lProcess2"/>
    <dgm:cxn modelId="{2CC00476-B987-431B-A69E-FAFDA4EB78E1}" type="presOf" srcId="{6E15B4B8-0897-4485-9244-3B387362A341}" destId="{2F6A70F6-2DC5-4F28-8123-2C70325CFCD8}" srcOrd="0" destOrd="0" presId="urn:microsoft.com/office/officeart/2005/8/layout/lProcess2"/>
    <dgm:cxn modelId="{EC28EA7A-9B48-4C2C-8826-457E8F85F2ED}" srcId="{4F28BC9A-77B8-4C58-9FB9-4632B15368CF}" destId="{9D219D4F-34FD-4A50-883B-CFA863F294A8}" srcOrd="2" destOrd="0" parTransId="{1CC394BB-7DEB-40CE-BEFE-8EE7CCE585A1}" sibTransId="{E34680D2-B604-4380-B416-7D8EAC0F0752}"/>
    <dgm:cxn modelId="{CA269B7B-87C9-496B-B9A7-CB9154C4B34F}" type="presOf" srcId="{9D219D4F-34FD-4A50-883B-CFA863F294A8}" destId="{6435C121-688E-4EB0-AC1F-31BA4FFED450}" srcOrd="0" destOrd="0" presId="urn:microsoft.com/office/officeart/2005/8/layout/lProcess2"/>
    <dgm:cxn modelId="{1D47437E-02A6-4DD4-9032-AF592BBC3F40}" type="presOf" srcId="{9D219D4F-34FD-4A50-883B-CFA863F294A8}" destId="{D2A0E6F8-A7FA-475B-9E40-D6EC7C17CB37}" srcOrd="1" destOrd="0" presId="urn:microsoft.com/office/officeart/2005/8/layout/lProcess2"/>
    <dgm:cxn modelId="{DF9F7B91-90AD-4575-83AD-4A28B98ECE5B}" type="presOf" srcId="{37751C6B-FD72-454A-A29B-2A52B847BD0D}" destId="{52BAD3CF-D872-40AE-9902-D0073152684C}" srcOrd="0" destOrd="0" presId="urn:microsoft.com/office/officeart/2005/8/layout/lProcess2"/>
    <dgm:cxn modelId="{6D59449D-8628-467A-950F-88AC8BB79763}" type="presOf" srcId="{561703FD-6EDC-440F-A966-77082193C938}" destId="{8A02D09F-FBA8-4022-BF9C-40AAAC564F95}" srcOrd="0" destOrd="0" presId="urn:microsoft.com/office/officeart/2005/8/layout/lProcess2"/>
    <dgm:cxn modelId="{5E5286A7-09BB-42E9-A1C7-A5A4091FCBCB}" type="presOf" srcId="{067D6D87-7C10-49D1-AC7D-BADCC819C426}" destId="{692C6F30-689C-46CF-AB32-10310B93EC44}" srcOrd="1" destOrd="0" presId="urn:microsoft.com/office/officeart/2005/8/layout/lProcess2"/>
    <dgm:cxn modelId="{2245FABB-D6EA-4DEA-AC5E-A067182B5707}" srcId="{4F28BC9A-77B8-4C58-9FB9-4632B15368CF}" destId="{E8E45A55-79AE-480E-B13E-3487B0341C07}" srcOrd="1" destOrd="0" parTransId="{C050A990-B036-4D89-9656-FAD9D4DE78CF}" sibTransId="{766D12D5-F774-4E24-A988-F4D9E34D4102}"/>
    <dgm:cxn modelId="{DD1AC4C5-476C-459A-85F2-3713AE7D2744}" srcId="{067D6D87-7C10-49D1-AC7D-BADCC819C426}" destId="{0A38BE9B-EC62-43C2-B6F6-E354BB77825A}" srcOrd="0" destOrd="0" parTransId="{0CDDD14C-A99C-48CC-897D-8E7DAC4470CE}" sibTransId="{AC3C2642-7E88-4458-8C3E-3BE5E49D4D8D}"/>
    <dgm:cxn modelId="{F101EEEC-D78E-49D5-8E24-42A1136C81E8}" srcId="{4F28BC9A-77B8-4C58-9FB9-4632B15368CF}" destId="{067D6D87-7C10-49D1-AC7D-BADCC819C426}" srcOrd="0" destOrd="0" parTransId="{3F8C82C7-0519-4C9E-B268-7286C4A37BF9}" sibTransId="{792BAB0E-6290-4E50-90DC-C0C72B3275A1}"/>
    <dgm:cxn modelId="{03EE01F3-C5D4-4FA4-A852-457A716EF1DA}" srcId="{9D219D4F-34FD-4A50-883B-CFA863F294A8}" destId="{37751C6B-FD72-454A-A29B-2A52B847BD0D}" srcOrd="1" destOrd="0" parTransId="{3F9DA9F1-F480-4998-ACCC-293C07B1BF5C}" sibTransId="{F5002F28-2E16-49D3-BE1D-8E9A45974B7F}"/>
    <dgm:cxn modelId="{8188B00C-6CAC-452D-963F-700ED6C4B7BB}" type="presParOf" srcId="{8B2A0EE0-3395-4777-9D78-13A06644C29D}" destId="{F226A795-3DC0-401B-A94E-29B6A93CB538}" srcOrd="0" destOrd="0" presId="urn:microsoft.com/office/officeart/2005/8/layout/lProcess2"/>
    <dgm:cxn modelId="{CB0001C9-8503-4139-92EC-2D8A0CDF01CC}" type="presParOf" srcId="{F226A795-3DC0-401B-A94E-29B6A93CB538}" destId="{A02EC327-B24E-49A1-A93A-662B72E71AB8}" srcOrd="0" destOrd="0" presId="urn:microsoft.com/office/officeart/2005/8/layout/lProcess2"/>
    <dgm:cxn modelId="{5B32EA26-1475-46E1-9B40-CD4E5F3A3042}" type="presParOf" srcId="{F226A795-3DC0-401B-A94E-29B6A93CB538}" destId="{692C6F30-689C-46CF-AB32-10310B93EC44}" srcOrd="1" destOrd="0" presId="urn:microsoft.com/office/officeart/2005/8/layout/lProcess2"/>
    <dgm:cxn modelId="{11D6BBE9-365D-4641-A338-890E38A32227}" type="presParOf" srcId="{F226A795-3DC0-401B-A94E-29B6A93CB538}" destId="{98D09555-0813-445D-9B79-67AF7962A10A}" srcOrd="2" destOrd="0" presId="urn:microsoft.com/office/officeart/2005/8/layout/lProcess2"/>
    <dgm:cxn modelId="{933780F9-210D-4641-9A51-96827D26A338}" type="presParOf" srcId="{98D09555-0813-445D-9B79-67AF7962A10A}" destId="{F96203C7-77FE-4DF4-B7BD-7D4B62C68A44}" srcOrd="0" destOrd="0" presId="urn:microsoft.com/office/officeart/2005/8/layout/lProcess2"/>
    <dgm:cxn modelId="{2F3B7E09-64BC-4CD3-84F9-A30D254785D1}" type="presParOf" srcId="{F96203C7-77FE-4DF4-B7BD-7D4B62C68A44}" destId="{5ED9D906-6811-4AA6-B9FA-16328C7DB76C}" srcOrd="0" destOrd="0" presId="urn:microsoft.com/office/officeart/2005/8/layout/lProcess2"/>
    <dgm:cxn modelId="{F359EE54-3C7A-4638-824F-098BE5D57964}" type="presParOf" srcId="{F96203C7-77FE-4DF4-B7BD-7D4B62C68A44}" destId="{8B075DE0-B9EA-447A-8458-49A536F7E50B}" srcOrd="1" destOrd="0" presId="urn:microsoft.com/office/officeart/2005/8/layout/lProcess2"/>
    <dgm:cxn modelId="{D713F17E-B4F3-4B4A-9EB9-03D29C333484}" type="presParOf" srcId="{F96203C7-77FE-4DF4-B7BD-7D4B62C68A44}" destId="{8A02D09F-FBA8-4022-BF9C-40AAAC564F95}" srcOrd="2" destOrd="0" presId="urn:microsoft.com/office/officeart/2005/8/layout/lProcess2"/>
    <dgm:cxn modelId="{C6B0EB71-C8CE-4080-90D0-13A8BA73944D}" type="presParOf" srcId="{8B2A0EE0-3395-4777-9D78-13A06644C29D}" destId="{E8712DF8-59D2-4FC3-864A-865A03A9A205}" srcOrd="1" destOrd="0" presId="urn:microsoft.com/office/officeart/2005/8/layout/lProcess2"/>
    <dgm:cxn modelId="{4BFBD4E3-6BD8-4057-82AB-A9A113DDFCC3}" type="presParOf" srcId="{8B2A0EE0-3395-4777-9D78-13A06644C29D}" destId="{A14B5D5D-1703-4031-8748-F21B49891EF7}" srcOrd="2" destOrd="0" presId="urn:microsoft.com/office/officeart/2005/8/layout/lProcess2"/>
    <dgm:cxn modelId="{CE6FB956-ED20-4EEA-971D-E928D0FFC560}" type="presParOf" srcId="{A14B5D5D-1703-4031-8748-F21B49891EF7}" destId="{73738D54-2DD3-4030-982D-847D5E9C812A}" srcOrd="0" destOrd="0" presId="urn:microsoft.com/office/officeart/2005/8/layout/lProcess2"/>
    <dgm:cxn modelId="{4C8094A5-543A-4AB0-8048-777C9C9AEE0B}" type="presParOf" srcId="{A14B5D5D-1703-4031-8748-F21B49891EF7}" destId="{72C34A6F-9EEC-41B3-B283-0367F0E3A842}" srcOrd="1" destOrd="0" presId="urn:microsoft.com/office/officeart/2005/8/layout/lProcess2"/>
    <dgm:cxn modelId="{FCD6B4A2-6F37-48A3-A417-F251BA8285FB}" type="presParOf" srcId="{A14B5D5D-1703-4031-8748-F21B49891EF7}" destId="{B51BEB67-CD46-497A-B424-C637A1C8D9E9}" srcOrd="2" destOrd="0" presId="urn:microsoft.com/office/officeart/2005/8/layout/lProcess2"/>
    <dgm:cxn modelId="{57FFCEC0-FED7-4904-8E5E-19049E99EF91}" type="presParOf" srcId="{B51BEB67-CD46-497A-B424-C637A1C8D9E9}" destId="{F3147D5D-3615-418F-961A-5545ADF71394}" srcOrd="0" destOrd="0" presId="urn:microsoft.com/office/officeart/2005/8/layout/lProcess2"/>
    <dgm:cxn modelId="{069842F6-6F44-4D87-B15B-EF07BDAFF5A5}" type="presParOf" srcId="{F3147D5D-3615-418F-961A-5545ADF71394}" destId="{2F6A70F6-2DC5-4F28-8123-2C70325CFCD8}" srcOrd="0" destOrd="0" presId="urn:microsoft.com/office/officeart/2005/8/layout/lProcess2"/>
    <dgm:cxn modelId="{AE842C0F-E4CC-4F24-8ED5-0CD87529769C}" type="presParOf" srcId="{8B2A0EE0-3395-4777-9D78-13A06644C29D}" destId="{382EE581-DA32-4A45-872C-9AFA7A5D1DA5}" srcOrd="3" destOrd="0" presId="urn:microsoft.com/office/officeart/2005/8/layout/lProcess2"/>
    <dgm:cxn modelId="{90F862A9-CD29-4462-B5CA-BBD8D17920E6}" type="presParOf" srcId="{8B2A0EE0-3395-4777-9D78-13A06644C29D}" destId="{03E03368-86E0-442A-B532-B9726B408BF1}" srcOrd="4" destOrd="0" presId="urn:microsoft.com/office/officeart/2005/8/layout/lProcess2"/>
    <dgm:cxn modelId="{E41BB8E9-CBB2-4CFF-A62E-7224F51B0282}" type="presParOf" srcId="{03E03368-86E0-442A-B532-B9726B408BF1}" destId="{6435C121-688E-4EB0-AC1F-31BA4FFED450}" srcOrd="0" destOrd="0" presId="urn:microsoft.com/office/officeart/2005/8/layout/lProcess2"/>
    <dgm:cxn modelId="{1A694A7B-26E5-4F54-A16C-5620BAB77EAC}" type="presParOf" srcId="{03E03368-86E0-442A-B532-B9726B408BF1}" destId="{D2A0E6F8-A7FA-475B-9E40-D6EC7C17CB37}" srcOrd="1" destOrd="0" presId="urn:microsoft.com/office/officeart/2005/8/layout/lProcess2"/>
    <dgm:cxn modelId="{4D1B853B-2A08-49C8-BB02-D397C44E80C0}" type="presParOf" srcId="{03E03368-86E0-442A-B532-B9726B408BF1}" destId="{F3CFE3F7-FC0F-4541-8735-E3BF2534831E}" srcOrd="2" destOrd="0" presId="urn:microsoft.com/office/officeart/2005/8/layout/lProcess2"/>
    <dgm:cxn modelId="{9939D443-035F-4C6C-BD6C-2D58277AAADC}" type="presParOf" srcId="{F3CFE3F7-FC0F-4541-8735-E3BF2534831E}" destId="{ED83B4F8-00F4-47CA-A42C-2C1DCA45F566}" srcOrd="0" destOrd="0" presId="urn:microsoft.com/office/officeart/2005/8/layout/lProcess2"/>
    <dgm:cxn modelId="{5A5D8C19-9517-4A88-916B-A95BACD073D1}" type="presParOf" srcId="{ED83B4F8-00F4-47CA-A42C-2C1DCA45F566}" destId="{ECAB9E87-A76C-490E-971A-88070F4A706A}" srcOrd="0" destOrd="0" presId="urn:microsoft.com/office/officeart/2005/8/layout/lProcess2"/>
    <dgm:cxn modelId="{5B15E744-B357-4A01-AA9B-39D601739FE5}" type="presParOf" srcId="{ED83B4F8-00F4-47CA-A42C-2C1DCA45F566}" destId="{4FF4AF8C-3A8D-47C7-84D4-3C32EDFF5B35}" srcOrd="1" destOrd="0" presId="urn:microsoft.com/office/officeart/2005/8/layout/lProcess2"/>
    <dgm:cxn modelId="{8A46EED5-8E5B-46C3-B606-6C89A0B21B17}" type="presParOf" srcId="{ED83B4F8-00F4-47CA-A42C-2C1DCA45F566}" destId="{52BAD3CF-D872-40AE-9902-D0073152684C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3D862A0-2F9B-4179-A3DC-43A30F0B041D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8CA44CB6-857A-4EEA-ADD7-B4BF2887BBCB}">
      <dgm:prSet phldrT="[Tekst]"/>
      <dgm:spPr/>
      <dgm:t>
        <a:bodyPr/>
        <a:lstStyle/>
        <a:p>
          <a:r>
            <a:rPr lang="pl-PL" dirty="0"/>
            <a:t>Pracodawca </a:t>
          </a:r>
          <a:r>
            <a:rPr lang="pl-PL" dirty="0">
              <a:solidFill>
                <a:srgbClr val="FF0000"/>
              </a:solidFill>
              <a:highlight>
                <a:srgbClr val="FFFF00"/>
              </a:highlight>
            </a:rPr>
            <a:t>marszałka i członków zarządu województwa</a:t>
          </a:r>
        </a:p>
      </dgm:t>
    </dgm:pt>
    <dgm:pt modelId="{B69CBAB9-DB76-4695-A062-DC67B8A495A0}" type="parTrans" cxnId="{177900C5-2C67-485A-934F-43E28441101C}">
      <dgm:prSet/>
      <dgm:spPr/>
      <dgm:t>
        <a:bodyPr/>
        <a:lstStyle/>
        <a:p>
          <a:endParaRPr lang="pl-PL"/>
        </a:p>
      </dgm:t>
    </dgm:pt>
    <dgm:pt modelId="{8765F3B3-4823-40BD-BD1D-1275F4BF4225}" type="sibTrans" cxnId="{177900C5-2C67-485A-934F-43E28441101C}">
      <dgm:prSet/>
      <dgm:spPr/>
      <dgm:t>
        <a:bodyPr/>
        <a:lstStyle/>
        <a:p>
          <a:endParaRPr lang="pl-PL"/>
        </a:p>
      </dgm:t>
    </dgm:pt>
    <dgm:pt modelId="{DFC490BF-B20B-469B-A12B-A3207DF718E3}">
      <dgm:prSet phldrT="[Tekst]" custT="1"/>
      <dgm:spPr/>
      <dgm:t>
        <a:bodyPr/>
        <a:lstStyle/>
        <a:p>
          <a:r>
            <a:rPr lang="pl-PL" sz="2400" dirty="0"/>
            <a:t>Urząd marszałkowski</a:t>
          </a:r>
        </a:p>
      </dgm:t>
    </dgm:pt>
    <dgm:pt modelId="{BDBCF824-7DC2-4E6A-ABCC-EA7327D6F108}" type="parTrans" cxnId="{3D8EA32B-5ABB-44C4-A0FE-770643661DE7}">
      <dgm:prSet/>
      <dgm:spPr/>
      <dgm:t>
        <a:bodyPr/>
        <a:lstStyle/>
        <a:p>
          <a:endParaRPr lang="pl-PL"/>
        </a:p>
      </dgm:t>
    </dgm:pt>
    <dgm:pt modelId="{C84D03F1-027B-4584-B131-116381D9CC39}" type="sibTrans" cxnId="{3D8EA32B-5ABB-44C4-A0FE-770643661DE7}">
      <dgm:prSet/>
      <dgm:spPr/>
      <dgm:t>
        <a:bodyPr/>
        <a:lstStyle/>
        <a:p>
          <a:endParaRPr lang="pl-PL"/>
        </a:p>
      </dgm:t>
    </dgm:pt>
    <dgm:pt modelId="{F4D06C90-88B1-4E98-8BAC-706C50D724C5}">
      <dgm:prSet phldrT="[Tekst]" custT="1"/>
      <dgm:spPr/>
      <dgm:t>
        <a:bodyPr/>
        <a:lstStyle/>
        <a:p>
          <a:r>
            <a:rPr lang="pl-PL" sz="2400" dirty="0"/>
            <a:t>ale wynagrodzenie ustala sejmik województwa</a:t>
          </a:r>
        </a:p>
      </dgm:t>
    </dgm:pt>
    <dgm:pt modelId="{88129BDD-D729-4B0E-90B8-CF23A3ADF21C}" type="parTrans" cxnId="{25B0C41F-CF21-4A13-B774-25F85187A789}">
      <dgm:prSet/>
      <dgm:spPr/>
      <dgm:t>
        <a:bodyPr/>
        <a:lstStyle/>
        <a:p>
          <a:endParaRPr lang="pl-PL"/>
        </a:p>
      </dgm:t>
    </dgm:pt>
    <dgm:pt modelId="{F9FF9BE0-3703-42BE-ADC1-C54A16B85DA8}" type="sibTrans" cxnId="{25B0C41F-CF21-4A13-B774-25F85187A789}">
      <dgm:prSet/>
      <dgm:spPr/>
      <dgm:t>
        <a:bodyPr/>
        <a:lstStyle/>
        <a:p>
          <a:endParaRPr lang="pl-PL"/>
        </a:p>
      </dgm:t>
    </dgm:pt>
    <dgm:pt modelId="{43DC835A-4F07-40AB-9612-C534BE875AF3}">
      <dgm:prSet phldrT="[Tekst]"/>
      <dgm:spPr/>
      <dgm:t>
        <a:bodyPr/>
        <a:lstStyle/>
        <a:p>
          <a:r>
            <a:rPr lang="pl-PL" dirty="0"/>
            <a:t>Kto wykonuje czynności z zakresu prawa pracy wobec </a:t>
          </a:r>
          <a:r>
            <a:rPr lang="pl-PL" dirty="0">
              <a:solidFill>
                <a:srgbClr val="FF0000"/>
              </a:solidFill>
              <a:highlight>
                <a:srgbClr val="FFFF00"/>
              </a:highlight>
            </a:rPr>
            <a:t>marszałka i członków zarządu województwa</a:t>
          </a:r>
          <a:endParaRPr lang="pl-PL" dirty="0">
            <a:highlight>
              <a:srgbClr val="FFFF00"/>
            </a:highlight>
          </a:endParaRPr>
        </a:p>
      </dgm:t>
    </dgm:pt>
    <dgm:pt modelId="{CD2FBCE0-E568-429D-8388-265145B18CC2}" type="parTrans" cxnId="{5AADE393-310B-43DE-8252-9BEE6628BD55}">
      <dgm:prSet/>
      <dgm:spPr/>
      <dgm:t>
        <a:bodyPr/>
        <a:lstStyle/>
        <a:p>
          <a:endParaRPr lang="pl-PL"/>
        </a:p>
      </dgm:t>
    </dgm:pt>
    <dgm:pt modelId="{5114743E-8D8C-44D0-BCF1-B3346BF587E2}" type="sibTrans" cxnId="{5AADE393-310B-43DE-8252-9BEE6628BD55}">
      <dgm:prSet/>
      <dgm:spPr/>
      <dgm:t>
        <a:bodyPr/>
        <a:lstStyle/>
        <a:p>
          <a:endParaRPr lang="pl-PL"/>
        </a:p>
      </dgm:t>
    </dgm:pt>
    <dgm:pt modelId="{AB9F8C9E-8C8A-4E9A-8954-3FD610FE7CF2}">
      <dgm:prSet phldrT="[Tekst]" custT="1"/>
      <dgm:spPr/>
      <dgm:t>
        <a:bodyPr/>
        <a:lstStyle/>
        <a:p>
          <a:pPr>
            <a:buNone/>
          </a:pPr>
          <a:r>
            <a:rPr lang="pl-PL" sz="1400" dirty="0"/>
            <a:t>związane z nawiązaniem i rozwiązaniem stosunku pracy, wykonuje przewodniczący sejmiku województwa, </a:t>
          </a:r>
        </a:p>
      </dgm:t>
    </dgm:pt>
    <dgm:pt modelId="{EDCDB565-25CE-41B4-8C6B-0606ECEB198A}" type="parTrans" cxnId="{F50CE34B-72F0-4748-B26B-E3E9B52AB9DE}">
      <dgm:prSet/>
      <dgm:spPr/>
      <dgm:t>
        <a:bodyPr/>
        <a:lstStyle/>
        <a:p>
          <a:endParaRPr lang="pl-PL"/>
        </a:p>
      </dgm:t>
    </dgm:pt>
    <dgm:pt modelId="{6A3CA874-CF93-4231-AFDB-F94B46CA93BD}" type="sibTrans" cxnId="{F50CE34B-72F0-4748-B26B-E3E9B52AB9DE}">
      <dgm:prSet/>
      <dgm:spPr/>
      <dgm:t>
        <a:bodyPr/>
        <a:lstStyle/>
        <a:p>
          <a:endParaRPr lang="pl-PL"/>
        </a:p>
      </dgm:t>
    </dgm:pt>
    <dgm:pt modelId="{58143CE5-DE90-49BF-BA0F-862601B03692}">
      <dgm:prSet phldrT="[Tekst]"/>
      <dgm:spPr/>
      <dgm:t>
        <a:bodyPr/>
        <a:lstStyle/>
        <a:p>
          <a:r>
            <a:rPr lang="pl-PL" dirty="0"/>
            <a:t>Kto wykonuje czynności z zakresu prawa pracy wobec innych członków zarządu?</a:t>
          </a:r>
        </a:p>
      </dgm:t>
    </dgm:pt>
    <dgm:pt modelId="{0C1AE95D-8A13-4F95-A149-D5FB2A9FF2CF}" type="parTrans" cxnId="{F1F97CB4-A8AB-46E1-AD29-19B69360D7DE}">
      <dgm:prSet/>
      <dgm:spPr/>
      <dgm:t>
        <a:bodyPr/>
        <a:lstStyle/>
        <a:p>
          <a:endParaRPr lang="pl-PL"/>
        </a:p>
      </dgm:t>
    </dgm:pt>
    <dgm:pt modelId="{54A7E48A-33DD-4F70-8922-1AC131C894D7}" type="sibTrans" cxnId="{F1F97CB4-A8AB-46E1-AD29-19B69360D7DE}">
      <dgm:prSet/>
      <dgm:spPr/>
      <dgm:t>
        <a:bodyPr/>
        <a:lstStyle/>
        <a:p>
          <a:endParaRPr lang="pl-PL"/>
        </a:p>
      </dgm:t>
    </dgm:pt>
    <dgm:pt modelId="{3A780213-B800-4BB2-BB95-7F5A341DBE7D}">
      <dgm:prSet phldrT="[Tekst]" custT="1"/>
      <dgm:spPr/>
      <dgm:t>
        <a:bodyPr/>
        <a:lstStyle/>
        <a:p>
          <a:r>
            <a:rPr lang="pl-PL" sz="3200" dirty="0"/>
            <a:t>marszałek</a:t>
          </a:r>
        </a:p>
      </dgm:t>
    </dgm:pt>
    <dgm:pt modelId="{AA258BE1-C925-4A91-BEE5-EE23ECB6AF9B}" type="parTrans" cxnId="{12543DC7-9324-444C-9FC2-CBD181CCC872}">
      <dgm:prSet/>
      <dgm:spPr/>
      <dgm:t>
        <a:bodyPr/>
        <a:lstStyle/>
        <a:p>
          <a:endParaRPr lang="pl-PL"/>
        </a:p>
      </dgm:t>
    </dgm:pt>
    <dgm:pt modelId="{70EDAD43-85BC-4B4A-BF0A-4D3A3317A159}" type="sibTrans" cxnId="{12543DC7-9324-444C-9FC2-CBD181CCC872}">
      <dgm:prSet/>
      <dgm:spPr/>
      <dgm:t>
        <a:bodyPr/>
        <a:lstStyle/>
        <a:p>
          <a:endParaRPr lang="pl-PL"/>
        </a:p>
      </dgm:t>
    </dgm:pt>
    <dgm:pt modelId="{83DA06B8-714A-4E5B-9206-CE665CC4A1DB}">
      <dgm:prSet phldrT="[Tekst]" custT="1"/>
      <dgm:spPr/>
      <dgm:t>
        <a:bodyPr/>
        <a:lstStyle/>
        <a:p>
          <a:pPr>
            <a:buNone/>
          </a:pPr>
          <a:r>
            <a:rPr lang="pl-PL" sz="1400" dirty="0"/>
            <a:t>pozostałe czynności - wyznaczona przez marszałka osoba zastępująca lub sekretarz województwa,</a:t>
          </a:r>
        </a:p>
      </dgm:t>
    </dgm:pt>
    <dgm:pt modelId="{69D1CA70-3B08-4CAF-A711-421F2E7FBA4B}" type="parTrans" cxnId="{56DE4896-0F3F-4F47-91E5-F78DAC114DCE}">
      <dgm:prSet/>
      <dgm:spPr/>
      <dgm:t>
        <a:bodyPr/>
        <a:lstStyle/>
        <a:p>
          <a:endParaRPr lang="pl-PL"/>
        </a:p>
      </dgm:t>
    </dgm:pt>
    <dgm:pt modelId="{5A00AB25-63CE-4ACB-B1E6-C25205A543AA}" type="sibTrans" cxnId="{56DE4896-0F3F-4F47-91E5-F78DAC114DCE}">
      <dgm:prSet/>
      <dgm:spPr/>
      <dgm:t>
        <a:bodyPr/>
        <a:lstStyle/>
        <a:p>
          <a:endParaRPr lang="pl-PL"/>
        </a:p>
      </dgm:t>
    </dgm:pt>
    <dgm:pt modelId="{A3E060BE-24B8-4B9E-AE99-1ECB783005FB}" type="pres">
      <dgm:prSet presAssocID="{83D862A0-2F9B-4179-A3DC-43A30F0B041D}" presName="Name0" presStyleCnt="0">
        <dgm:presLayoutVars>
          <dgm:dir/>
          <dgm:animLvl val="lvl"/>
          <dgm:resizeHandles val="exact"/>
        </dgm:presLayoutVars>
      </dgm:prSet>
      <dgm:spPr/>
    </dgm:pt>
    <dgm:pt modelId="{103AB430-82B8-49F6-8CF8-06BAAA362168}" type="pres">
      <dgm:prSet presAssocID="{8CA44CB6-857A-4EEA-ADD7-B4BF2887BBCB}" presName="composite" presStyleCnt="0"/>
      <dgm:spPr/>
    </dgm:pt>
    <dgm:pt modelId="{68DD2A56-5817-4458-B381-7A7FC059EFC7}" type="pres">
      <dgm:prSet presAssocID="{8CA44CB6-857A-4EEA-ADD7-B4BF2887BBCB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</dgm:pt>
    <dgm:pt modelId="{73A82103-34D2-479C-AF6C-87B5B913C93D}" type="pres">
      <dgm:prSet presAssocID="{8CA44CB6-857A-4EEA-ADD7-B4BF2887BBCB}" presName="desTx" presStyleLbl="alignAccFollowNode1" presStyleIdx="0" presStyleCnt="3">
        <dgm:presLayoutVars>
          <dgm:bulletEnabled val="1"/>
        </dgm:presLayoutVars>
      </dgm:prSet>
      <dgm:spPr/>
    </dgm:pt>
    <dgm:pt modelId="{69FF5051-3E9C-495A-8BEF-47DB3EE03D50}" type="pres">
      <dgm:prSet presAssocID="{8765F3B3-4823-40BD-BD1D-1275F4BF4225}" presName="space" presStyleCnt="0"/>
      <dgm:spPr/>
    </dgm:pt>
    <dgm:pt modelId="{43C689D6-C4CA-4197-A918-29AC7DD8DC33}" type="pres">
      <dgm:prSet presAssocID="{43DC835A-4F07-40AB-9612-C534BE875AF3}" presName="composite" presStyleCnt="0"/>
      <dgm:spPr/>
    </dgm:pt>
    <dgm:pt modelId="{2DF5D35C-E77F-4B43-88A6-0F0928E65BD5}" type="pres">
      <dgm:prSet presAssocID="{43DC835A-4F07-40AB-9612-C534BE875AF3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C58DAF7F-399F-4796-9BED-F5862C439FFC}" type="pres">
      <dgm:prSet presAssocID="{43DC835A-4F07-40AB-9612-C534BE875AF3}" presName="desTx" presStyleLbl="alignAccFollowNode1" presStyleIdx="1" presStyleCnt="3" custScaleY="129510" custLinFactNeighborX="3503" custLinFactNeighborY="15467">
        <dgm:presLayoutVars>
          <dgm:bulletEnabled val="1"/>
        </dgm:presLayoutVars>
      </dgm:prSet>
      <dgm:spPr/>
    </dgm:pt>
    <dgm:pt modelId="{DD01D60F-DD19-40D7-A16D-DCB6CC3ABF52}" type="pres">
      <dgm:prSet presAssocID="{5114743E-8D8C-44D0-BCF1-B3346BF587E2}" presName="space" presStyleCnt="0"/>
      <dgm:spPr/>
    </dgm:pt>
    <dgm:pt modelId="{3F564500-4920-401B-8636-8071E765742A}" type="pres">
      <dgm:prSet presAssocID="{58143CE5-DE90-49BF-BA0F-862601B03692}" presName="composite" presStyleCnt="0"/>
      <dgm:spPr/>
    </dgm:pt>
    <dgm:pt modelId="{F0A91EBF-4F38-4D89-9A93-10990F43EC7B}" type="pres">
      <dgm:prSet presAssocID="{58143CE5-DE90-49BF-BA0F-862601B03692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3254E23E-9282-4969-A448-69C97863135D}" type="pres">
      <dgm:prSet presAssocID="{58143CE5-DE90-49BF-BA0F-862601B03692}" presName="desTx" presStyleLbl="alignAccFollowNode1" presStyleIdx="2" presStyleCnt="3">
        <dgm:presLayoutVars>
          <dgm:bulletEnabled val="1"/>
        </dgm:presLayoutVars>
      </dgm:prSet>
      <dgm:spPr/>
    </dgm:pt>
  </dgm:ptLst>
  <dgm:cxnLst>
    <dgm:cxn modelId="{7F015A04-98B1-4CAF-8ABD-345650BA615C}" type="presOf" srcId="{F4D06C90-88B1-4E98-8BAC-706C50D724C5}" destId="{73A82103-34D2-479C-AF6C-87B5B913C93D}" srcOrd="0" destOrd="1" presId="urn:microsoft.com/office/officeart/2005/8/layout/hList1"/>
    <dgm:cxn modelId="{25B0C41F-CF21-4A13-B774-25F85187A789}" srcId="{8CA44CB6-857A-4EEA-ADD7-B4BF2887BBCB}" destId="{F4D06C90-88B1-4E98-8BAC-706C50D724C5}" srcOrd="1" destOrd="0" parTransId="{88129BDD-D729-4B0E-90B8-CF23A3ADF21C}" sibTransId="{F9FF9BE0-3703-42BE-ADC1-C54A16B85DA8}"/>
    <dgm:cxn modelId="{3D8EA32B-5ABB-44C4-A0FE-770643661DE7}" srcId="{8CA44CB6-857A-4EEA-ADD7-B4BF2887BBCB}" destId="{DFC490BF-B20B-469B-A12B-A3207DF718E3}" srcOrd="0" destOrd="0" parTransId="{BDBCF824-7DC2-4E6A-ABCC-EA7327D6F108}" sibTransId="{C84D03F1-027B-4584-B131-116381D9CC39}"/>
    <dgm:cxn modelId="{51FF323D-ED54-467D-B314-31B87BFECEEA}" type="presOf" srcId="{AB9F8C9E-8C8A-4E9A-8954-3FD610FE7CF2}" destId="{C58DAF7F-399F-4796-9BED-F5862C439FFC}" srcOrd="0" destOrd="0" presId="urn:microsoft.com/office/officeart/2005/8/layout/hList1"/>
    <dgm:cxn modelId="{B6F73E3E-0513-4FD2-941B-CE65BE84896C}" type="presOf" srcId="{3A780213-B800-4BB2-BB95-7F5A341DBE7D}" destId="{3254E23E-9282-4969-A448-69C97863135D}" srcOrd="0" destOrd="0" presId="urn:microsoft.com/office/officeart/2005/8/layout/hList1"/>
    <dgm:cxn modelId="{F50CE34B-72F0-4748-B26B-E3E9B52AB9DE}" srcId="{43DC835A-4F07-40AB-9612-C534BE875AF3}" destId="{AB9F8C9E-8C8A-4E9A-8954-3FD610FE7CF2}" srcOrd="0" destOrd="0" parTransId="{EDCDB565-25CE-41B4-8C6B-0606ECEB198A}" sibTransId="{6A3CA874-CF93-4231-AFDB-F94B46CA93BD}"/>
    <dgm:cxn modelId="{27616254-F369-4B65-9368-79992E160E76}" type="presOf" srcId="{83D862A0-2F9B-4179-A3DC-43A30F0B041D}" destId="{A3E060BE-24B8-4B9E-AE99-1ECB783005FB}" srcOrd="0" destOrd="0" presId="urn:microsoft.com/office/officeart/2005/8/layout/hList1"/>
    <dgm:cxn modelId="{0FD63C91-DA63-4C06-91D6-F57DB929ADEA}" type="presOf" srcId="{43DC835A-4F07-40AB-9612-C534BE875AF3}" destId="{2DF5D35C-E77F-4B43-88A6-0F0928E65BD5}" srcOrd="0" destOrd="0" presId="urn:microsoft.com/office/officeart/2005/8/layout/hList1"/>
    <dgm:cxn modelId="{C156CA93-946D-42D5-9B87-10AED1F64DB3}" type="presOf" srcId="{8CA44CB6-857A-4EEA-ADD7-B4BF2887BBCB}" destId="{68DD2A56-5817-4458-B381-7A7FC059EFC7}" srcOrd="0" destOrd="0" presId="urn:microsoft.com/office/officeart/2005/8/layout/hList1"/>
    <dgm:cxn modelId="{5AADE393-310B-43DE-8252-9BEE6628BD55}" srcId="{83D862A0-2F9B-4179-A3DC-43A30F0B041D}" destId="{43DC835A-4F07-40AB-9612-C534BE875AF3}" srcOrd="1" destOrd="0" parTransId="{CD2FBCE0-E568-429D-8388-265145B18CC2}" sibTransId="{5114743E-8D8C-44D0-BCF1-B3346BF587E2}"/>
    <dgm:cxn modelId="{A9AEFD95-3138-449D-87E0-6A9658CC9E79}" type="presOf" srcId="{58143CE5-DE90-49BF-BA0F-862601B03692}" destId="{F0A91EBF-4F38-4D89-9A93-10990F43EC7B}" srcOrd="0" destOrd="0" presId="urn:microsoft.com/office/officeart/2005/8/layout/hList1"/>
    <dgm:cxn modelId="{56DE4896-0F3F-4F47-91E5-F78DAC114DCE}" srcId="{43DC835A-4F07-40AB-9612-C534BE875AF3}" destId="{83DA06B8-714A-4E5B-9206-CE665CC4A1DB}" srcOrd="1" destOrd="0" parTransId="{69D1CA70-3B08-4CAF-A711-421F2E7FBA4B}" sibTransId="{5A00AB25-63CE-4ACB-B1E6-C25205A543AA}"/>
    <dgm:cxn modelId="{F1F97CB4-A8AB-46E1-AD29-19B69360D7DE}" srcId="{83D862A0-2F9B-4179-A3DC-43A30F0B041D}" destId="{58143CE5-DE90-49BF-BA0F-862601B03692}" srcOrd="2" destOrd="0" parTransId="{0C1AE95D-8A13-4F95-A149-D5FB2A9FF2CF}" sibTransId="{54A7E48A-33DD-4F70-8922-1AC131C894D7}"/>
    <dgm:cxn modelId="{AC0845C2-BB75-4F34-9DCA-A5088D7C8E45}" type="presOf" srcId="{DFC490BF-B20B-469B-A12B-A3207DF718E3}" destId="{73A82103-34D2-479C-AF6C-87B5B913C93D}" srcOrd="0" destOrd="0" presId="urn:microsoft.com/office/officeart/2005/8/layout/hList1"/>
    <dgm:cxn modelId="{177900C5-2C67-485A-934F-43E28441101C}" srcId="{83D862A0-2F9B-4179-A3DC-43A30F0B041D}" destId="{8CA44CB6-857A-4EEA-ADD7-B4BF2887BBCB}" srcOrd="0" destOrd="0" parTransId="{B69CBAB9-DB76-4695-A062-DC67B8A495A0}" sibTransId="{8765F3B3-4823-40BD-BD1D-1275F4BF4225}"/>
    <dgm:cxn modelId="{12543DC7-9324-444C-9FC2-CBD181CCC872}" srcId="{58143CE5-DE90-49BF-BA0F-862601B03692}" destId="{3A780213-B800-4BB2-BB95-7F5A341DBE7D}" srcOrd="0" destOrd="0" parTransId="{AA258BE1-C925-4A91-BEE5-EE23ECB6AF9B}" sibTransId="{70EDAD43-85BC-4B4A-BF0A-4D3A3317A159}"/>
    <dgm:cxn modelId="{B82030F7-A6CB-407A-ADA7-59EC3AF6A469}" type="presOf" srcId="{83DA06B8-714A-4E5B-9206-CE665CC4A1DB}" destId="{C58DAF7F-399F-4796-9BED-F5862C439FFC}" srcOrd="0" destOrd="1" presId="urn:microsoft.com/office/officeart/2005/8/layout/hList1"/>
    <dgm:cxn modelId="{E3BCD63D-AA9E-48DC-9F99-DCC8F45EDC6A}" type="presParOf" srcId="{A3E060BE-24B8-4B9E-AE99-1ECB783005FB}" destId="{103AB430-82B8-49F6-8CF8-06BAAA362168}" srcOrd="0" destOrd="0" presId="urn:microsoft.com/office/officeart/2005/8/layout/hList1"/>
    <dgm:cxn modelId="{8F9CC8BB-040E-4388-A85E-54037EB6CB7F}" type="presParOf" srcId="{103AB430-82B8-49F6-8CF8-06BAAA362168}" destId="{68DD2A56-5817-4458-B381-7A7FC059EFC7}" srcOrd="0" destOrd="0" presId="urn:microsoft.com/office/officeart/2005/8/layout/hList1"/>
    <dgm:cxn modelId="{368D0CE3-2800-4E7C-9555-F05464EC8D3E}" type="presParOf" srcId="{103AB430-82B8-49F6-8CF8-06BAAA362168}" destId="{73A82103-34D2-479C-AF6C-87B5B913C93D}" srcOrd="1" destOrd="0" presId="urn:microsoft.com/office/officeart/2005/8/layout/hList1"/>
    <dgm:cxn modelId="{56F1F72C-817F-4AE5-881A-43635FC8FF53}" type="presParOf" srcId="{A3E060BE-24B8-4B9E-AE99-1ECB783005FB}" destId="{69FF5051-3E9C-495A-8BEF-47DB3EE03D50}" srcOrd="1" destOrd="0" presId="urn:microsoft.com/office/officeart/2005/8/layout/hList1"/>
    <dgm:cxn modelId="{13213276-47E7-49BB-99F8-B7FFA0C1148E}" type="presParOf" srcId="{A3E060BE-24B8-4B9E-AE99-1ECB783005FB}" destId="{43C689D6-C4CA-4197-A918-29AC7DD8DC33}" srcOrd="2" destOrd="0" presId="urn:microsoft.com/office/officeart/2005/8/layout/hList1"/>
    <dgm:cxn modelId="{52A29EAD-3108-48DC-8470-EB145C7AC654}" type="presParOf" srcId="{43C689D6-C4CA-4197-A918-29AC7DD8DC33}" destId="{2DF5D35C-E77F-4B43-88A6-0F0928E65BD5}" srcOrd="0" destOrd="0" presId="urn:microsoft.com/office/officeart/2005/8/layout/hList1"/>
    <dgm:cxn modelId="{0910CF61-1819-411A-9B18-33FAB3F86EE7}" type="presParOf" srcId="{43C689D6-C4CA-4197-A918-29AC7DD8DC33}" destId="{C58DAF7F-399F-4796-9BED-F5862C439FFC}" srcOrd="1" destOrd="0" presId="urn:microsoft.com/office/officeart/2005/8/layout/hList1"/>
    <dgm:cxn modelId="{736F2AE8-262E-4669-8DC6-77D92F5BF339}" type="presParOf" srcId="{A3E060BE-24B8-4B9E-AE99-1ECB783005FB}" destId="{DD01D60F-DD19-40D7-A16D-DCB6CC3ABF52}" srcOrd="3" destOrd="0" presId="urn:microsoft.com/office/officeart/2005/8/layout/hList1"/>
    <dgm:cxn modelId="{4CC4BC97-C087-4207-9965-EC565A01B9A6}" type="presParOf" srcId="{A3E060BE-24B8-4B9E-AE99-1ECB783005FB}" destId="{3F564500-4920-401B-8636-8071E765742A}" srcOrd="4" destOrd="0" presId="urn:microsoft.com/office/officeart/2005/8/layout/hList1"/>
    <dgm:cxn modelId="{F2028F97-E6A8-4B42-B3D7-88EFBB209380}" type="presParOf" srcId="{3F564500-4920-401B-8636-8071E765742A}" destId="{F0A91EBF-4F38-4D89-9A93-10990F43EC7B}" srcOrd="0" destOrd="0" presId="urn:microsoft.com/office/officeart/2005/8/layout/hList1"/>
    <dgm:cxn modelId="{C00192F5-19E8-4263-A003-91D3829C82C1}" type="presParOf" srcId="{3F564500-4920-401B-8636-8071E765742A}" destId="{3254E23E-9282-4969-A448-69C97863135D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B49D884-E539-40D3-9AC3-53A71E699FB2}" type="doc">
      <dgm:prSet loTypeId="urn:microsoft.com/office/officeart/2005/8/layout/list1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pl-PL"/>
        </a:p>
      </dgm:t>
    </dgm:pt>
    <dgm:pt modelId="{D13258EC-B3FF-4D15-88C1-381055A4667C}">
      <dgm:prSet phldrT="[Tekst]" custT="1"/>
      <dgm:spPr/>
      <dgm:t>
        <a:bodyPr/>
        <a:lstStyle/>
        <a:p>
          <a:r>
            <a:rPr lang="pl-PL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Powinien być dostosowany do danego stanowiska </a:t>
          </a:r>
        </a:p>
      </dgm:t>
    </dgm:pt>
    <dgm:pt modelId="{809D5E68-4C9F-4454-B268-18312528EE4F}" type="parTrans" cxnId="{446EBC38-83C4-4C76-94CA-6A00A59BE4AF}">
      <dgm:prSet/>
      <dgm:spPr/>
      <dgm:t>
        <a:bodyPr/>
        <a:lstStyle/>
        <a:p>
          <a:endParaRPr lang="pl-PL"/>
        </a:p>
      </dgm:t>
    </dgm:pt>
    <dgm:pt modelId="{34C92615-0CAF-4847-9127-5BAD4464BFB2}" type="sibTrans" cxnId="{446EBC38-83C4-4C76-94CA-6A00A59BE4AF}">
      <dgm:prSet/>
      <dgm:spPr/>
      <dgm:t>
        <a:bodyPr/>
        <a:lstStyle/>
        <a:p>
          <a:endParaRPr lang="pl-PL"/>
        </a:p>
      </dgm:t>
    </dgm:pt>
    <dgm:pt modelId="{8EFE2DD6-DE5D-462A-A090-3058BA0CEF51}">
      <dgm:prSet phldrT="[Tekst]" custT="1"/>
      <dgm:spPr/>
      <dgm:t>
        <a:bodyPr/>
        <a:lstStyle/>
        <a:p>
          <a:r>
            <a:rPr lang="pl-PL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Powinien precyzyjnie wskazywać obowiązki pracownika </a:t>
          </a:r>
        </a:p>
      </dgm:t>
    </dgm:pt>
    <dgm:pt modelId="{FC75D5C0-27AB-46B3-A772-F2E60377E2F1}" type="parTrans" cxnId="{6A9C6BE5-209B-4DC5-920D-C0444C263BB3}">
      <dgm:prSet/>
      <dgm:spPr/>
      <dgm:t>
        <a:bodyPr/>
        <a:lstStyle/>
        <a:p>
          <a:endParaRPr lang="pl-PL"/>
        </a:p>
      </dgm:t>
    </dgm:pt>
    <dgm:pt modelId="{6ADE3FBD-BF31-48B1-91E2-0F2B10143BEF}" type="sibTrans" cxnId="{6A9C6BE5-209B-4DC5-920D-C0444C263BB3}">
      <dgm:prSet/>
      <dgm:spPr/>
      <dgm:t>
        <a:bodyPr/>
        <a:lstStyle/>
        <a:p>
          <a:endParaRPr lang="pl-PL"/>
        </a:p>
      </dgm:t>
    </dgm:pt>
    <dgm:pt modelId="{1181989B-A737-485E-AEE0-33082A60C953}">
      <dgm:prSet phldrT="[Tekst]" custT="1"/>
      <dgm:spPr/>
      <dgm:t>
        <a:bodyPr/>
        <a:lstStyle/>
        <a:p>
          <a:r>
            <a:rPr lang="pl-PL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Wykonanie wskazanych tam czynności stanowi podstawę oceny pracowniczej</a:t>
          </a:r>
        </a:p>
      </dgm:t>
    </dgm:pt>
    <dgm:pt modelId="{F7E7EB7D-8104-4E27-AE6F-083DBEB40BAC}" type="parTrans" cxnId="{FFC8ECA1-781D-4AE3-9916-C5DCC37359FC}">
      <dgm:prSet/>
      <dgm:spPr/>
      <dgm:t>
        <a:bodyPr/>
        <a:lstStyle/>
        <a:p>
          <a:endParaRPr lang="pl-PL"/>
        </a:p>
      </dgm:t>
    </dgm:pt>
    <dgm:pt modelId="{D5246678-8A13-4F13-B161-93D13B94ECE9}" type="sibTrans" cxnId="{FFC8ECA1-781D-4AE3-9916-C5DCC37359FC}">
      <dgm:prSet/>
      <dgm:spPr/>
      <dgm:t>
        <a:bodyPr/>
        <a:lstStyle/>
        <a:p>
          <a:endParaRPr lang="pl-PL"/>
        </a:p>
      </dgm:t>
    </dgm:pt>
    <dgm:pt modelId="{6253360F-4F58-4C80-A367-DC42E6819C97}" type="pres">
      <dgm:prSet presAssocID="{3B49D884-E539-40D3-9AC3-53A71E699FB2}" presName="linear" presStyleCnt="0">
        <dgm:presLayoutVars>
          <dgm:dir/>
          <dgm:animLvl val="lvl"/>
          <dgm:resizeHandles val="exact"/>
        </dgm:presLayoutVars>
      </dgm:prSet>
      <dgm:spPr/>
    </dgm:pt>
    <dgm:pt modelId="{1152BBC5-FF26-4EDA-90EB-92D2B47A9E68}" type="pres">
      <dgm:prSet presAssocID="{D13258EC-B3FF-4D15-88C1-381055A4667C}" presName="parentLin" presStyleCnt="0"/>
      <dgm:spPr/>
    </dgm:pt>
    <dgm:pt modelId="{074FBAF0-A40A-4EA7-8002-C9741139A6F6}" type="pres">
      <dgm:prSet presAssocID="{D13258EC-B3FF-4D15-88C1-381055A4667C}" presName="parentLeftMargin" presStyleLbl="node1" presStyleIdx="0" presStyleCnt="3"/>
      <dgm:spPr/>
    </dgm:pt>
    <dgm:pt modelId="{48BD819E-3525-4117-9A7B-2D0BCD9575A2}" type="pres">
      <dgm:prSet presAssocID="{D13258EC-B3FF-4D15-88C1-381055A4667C}" presName="parentText" presStyleLbl="node1" presStyleIdx="0" presStyleCnt="3" custScaleX="105429" custScaleY="177613">
        <dgm:presLayoutVars>
          <dgm:chMax val="0"/>
          <dgm:bulletEnabled val="1"/>
        </dgm:presLayoutVars>
      </dgm:prSet>
      <dgm:spPr/>
    </dgm:pt>
    <dgm:pt modelId="{08CCD186-16EA-457D-A6C2-DE2BF93F81F6}" type="pres">
      <dgm:prSet presAssocID="{D13258EC-B3FF-4D15-88C1-381055A4667C}" presName="negativeSpace" presStyleCnt="0"/>
      <dgm:spPr/>
    </dgm:pt>
    <dgm:pt modelId="{FFE5D3D1-D032-45DF-89D4-F82AF05F4C32}" type="pres">
      <dgm:prSet presAssocID="{D13258EC-B3FF-4D15-88C1-381055A4667C}" presName="childText" presStyleLbl="conFgAcc1" presStyleIdx="0" presStyleCnt="3">
        <dgm:presLayoutVars>
          <dgm:bulletEnabled val="1"/>
        </dgm:presLayoutVars>
      </dgm:prSet>
      <dgm:spPr/>
    </dgm:pt>
    <dgm:pt modelId="{F94CB1E6-1CB8-465B-B725-61443259FE7A}" type="pres">
      <dgm:prSet presAssocID="{34C92615-0CAF-4847-9127-5BAD4464BFB2}" presName="spaceBetweenRectangles" presStyleCnt="0"/>
      <dgm:spPr/>
    </dgm:pt>
    <dgm:pt modelId="{5827C56C-6D07-41C3-9E72-2D66EA8A2AF3}" type="pres">
      <dgm:prSet presAssocID="{8EFE2DD6-DE5D-462A-A090-3058BA0CEF51}" presName="parentLin" presStyleCnt="0"/>
      <dgm:spPr/>
    </dgm:pt>
    <dgm:pt modelId="{BB07C974-4F89-4972-A6C3-5BCC083D8F38}" type="pres">
      <dgm:prSet presAssocID="{8EFE2DD6-DE5D-462A-A090-3058BA0CEF51}" presName="parentLeftMargin" presStyleLbl="node1" presStyleIdx="0" presStyleCnt="3"/>
      <dgm:spPr/>
    </dgm:pt>
    <dgm:pt modelId="{CE72FEB3-6953-41DA-8500-47FA5A08D0DA}" type="pres">
      <dgm:prSet presAssocID="{8EFE2DD6-DE5D-462A-A090-3058BA0CEF51}" presName="parentText" presStyleLbl="node1" presStyleIdx="1" presStyleCnt="3" custScaleX="106197" custScaleY="120460">
        <dgm:presLayoutVars>
          <dgm:chMax val="0"/>
          <dgm:bulletEnabled val="1"/>
        </dgm:presLayoutVars>
      </dgm:prSet>
      <dgm:spPr/>
    </dgm:pt>
    <dgm:pt modelId="{E60FDDC9-E30E-493A-BD2A-116B4382CE74}" type="pres">
      <dgm:prSet presAssocID="{8EFE2DD6-DE5D-462A-A090-3058BA0CEF51}" presName="negativeSpace" presStyleCnt="0"/>
      <dgm:spPr/>
    </dgm:pt>
    <dgm:pt modelId="{214AE52A-B79C-4498-9257-6B240C6110D0}" type="pres">
      <dgm:prSet presAssocID="{8EFE2DD6-DE5D-462A-A090-3058BA0CEF51}" presName="childText" presStyleLbl="conFgAcc1" presStyleIdx="1" presStyleCnt="3">
        <dgm:presLayoutVars>
          <dgm:bulletEnabled val="1"/>
        </dgm:presLayoutVars>
      </dgm:prSet>
      <dgm:spPr/>
    </dgm:pt>
    <dgm:pt modelId="{E0B4AB1D-6CDF-41CB-B789-34602C3B1DE1}" type="pres">
      <dgm:prSet presAssocID="{6ADE3FBD-BF31-48B1-91E2-0F2B10143BEF}" presName="spaceBetweenRectangles" presStyleCnt="0"/>
      <dgm:spPr/>
    </dgm:pt>
    <dgm:pt modelId="{818B2346-FC69-485F-8D8A-6D816FD254A9}" type="pres">
      <dgm:prSet presAssocID="{1181989B-A737-485E-AEE0-33082A60C953}" presName="parentLin" presStyleCnt="0"/>
      <dgm:spPr/>
    </dgm:pt>
    <dgm:pt modelId="{BD843E01-7A56-4094-A839-A792FFCDB348}" type="pres">
      <dgm:prSet presAssocID="{1181989B-A737-485E-AEE0-33082A60C953}" presName="parentLeftMargin" presStyleLbl="node1" presStyleIdx="1" presStyleCnt="3"/>
      <dgm:spPr/>
    </dgm:pt>
    <dgm:pt modelId="{82313E8D-27B8-4BFF-B798-3DD5524E846D}" type="pres">
      <dgm:prSet presAssocID="{1181989B-A737-485E-AEE0-33082A60C953}" presName="parentText" presStyleLbl="node1" presStyleIdx="2" presStyleCnt="3" custScaleX="107198" custScaleY="117832">
        <dgm:presLayoutVars>
          <dgm:chMax val="0"/>
          <dgm:bulletEnabled val="1"/>
        </dgm:presLayoutVars>
      </dgm:prSet>
      <dgm:spPr/>
    </dgm:pt>
    <dgm:pt modelId="{CF62BB69-2E2D-4541-A869-58EAD8956795}" type="pres">
      <dgm:prSet presAssocID="{1181989B-A737-485E-AEE0-33082A60C953}" presName="negativeSpace" presStyleCnt="0"/>
      <dgm:spPr/>
    </dgm:pt>
    <dgm:pt modelId="{3B364315-3BE0-4E4B-8CAC-3D9CC9794FFC}" type="pres">
      <dgm:prSet presAssocID="{1181989B-A737-485E-AEE0-33082A60C953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E933AC1D-C320-49EE-8A75-443284B26F57}" type="presOf" srcId="{D13258EC-B3FF-4D15-88C1-381055A4667C}" destId="{48BD819E-3525-4117-9A7B-2D0BCD9575A2}" srcOrd="1" destOrd="0" presId="urn:microsoft.com/office/officeart/2005/8/layout/list1"/>
    <dgm:cxn modelId="{446EBC38-83C4-4C76-94CA-6A00A59BE4AF}" srcId="{3B49D884-E539-40D3-9AC3-53A71E699FB2}" destId="{D13258EC-B3FF-4D15-88C1-381055A4667C}" srcOrd="0" destOrd="0" parTransId="{809D5E68-4C9F-4454-B268-18312528EE4F}" sibTransId="{34C92615-0CAF-4847-9127-5BAD4464BFB2}"/>
    <dgm:cxn modelId="{C720FA65-A711-4364-BA79-63D337E3FE7A}" type="presOf" srcId="{8EFE2DD6-DE5D-462A-A090-3058BA0CEF51}" destId="{CE72FEB3-6953-41DA-8500-47FA5A08D0DA}" srcOrd="1" destOrd="0" presId="urn:microsoft.com/office/officeart/2005/8/layout/list1"/>
    <dgm:cxn modelId="{E3A8B26B-930E-4458-89ED-BC20B2867116}" type="presOf" srcId="{1181989B-A737-485E-AEE0-33082A60C953}" destId="{82313E8D-27B8-4BFF-B798-3DD5524E846D}" srcOrd="1" destOrd="0" presId="urn:microsoft.com/office/officeart/2005/8/layout/list1"/>
    <dgm:cxn modelId="{83F1154E-B53A-4446-BBEE-EF81D75434ED}" type="presOf" srcId="{D13258EC-B3FF-4D15-88C1-381055A4667C}" destId="{074FBAF0-A40A-4EA7-8002-C9741139A6F6}" srcOrd="0" destOrd="0" presId="urn:microsoft.com/office/officeart/2005/8/layout/list1"/>
    <dgm:cxn modelId="{90BEF66E-C318-49E0-8873-F959A3A95FE5}" type="presOf" srcId="{1181989B-A737-485E-AEE0-33082A60C953}" destId="{BD843E01-7A56-4094-A839-A792FFCDB348}" srcOrd="0" destOrd="0" presId="urn:microsoft.com/office/officeart/2005/8/layout/list1"/>
    <dgm:cxn modelId="{FFC8ECA1-781D-4AE3-9916-C5DCC37359FC}" srcId="{3B49D884-E539-40D3-9AC3-53A71E699FB2}" destId="{1181989B-A737-485E-AEE0-33082A60C953}" srcOrd="2" destOrd="0" parTransId="{F7E7EB7D-8104-4E27-AE6F-083DBEB40BAC}" sibTransId="{D5246678-8A13-4F13-B161-93D13B94ECE9}"/>
    <dgm:cxn modelId="{6A9C6BE5-209B-4DC5-920D-C0444C263BB3}" srcId="{3B49D884-E539-40D3-9AC3-53A71E699FB2}" destId="{8EFE2DD6-DE5D-462A-A090-3058BA0CEF51}" srcOrd="1" destOrd="0" parTransId="{FC75D5C0-27AB-46B3-A772-F2E60377E2F1}" sibTransId="{6ADE3FBD-BF31-48B1-91E2-0F2B10143BEF}"/>
    <dgm:cxn modelId="{66E5B1E5-3076-4F51-8061-E32BDAEEC075}" type="presOf" srcId="{8EFE2DD6-DE5D-462A-A090-3058BA0CEF51}" destId="{BB07C974-4F89-4972-A6C3-5BCC083D8F38}" srcOrd="0" destOrd="0" presId="urn:microsoft.com/office/officeart/2005/8/layout/list1"/>
    <dgm:cxn modelId="{C5B24EF3-AA8B-4AAE-9B2A-B199229C7018}" type="presOf" srcId="{3B49D884-E539-40D3-9AC3-53A71E699FB2}" destId="{6253360F-4F58-4C80-A367-DC42E6819C97}" srcOrd="0" destOrd="0" presId="urn:microsoft.com/office/officeart/2005/8/layout/list1"/>
    <dgm:cxn modelId="{3E7A14FA-CEBE-40D2-840A-63C44FF6BF88}" type="presParOf" srcId="{6253360F-4F58-4C80-A367-DC42E6819C97}" destId="{1152BBC5-FF26-4EDA-90EB-92D2B47A9E68}" srcOrd="0" destOrd="0" presId="urn:microsoft.com/office/officeart/2005/8/layout/list1"/>
    <dgm:cxn modelId="{7951454F-1FE8-4C9C-B75E-2C83CED8A298}" type="presParOf" srcId="{1152BBC5-FF26-4EDA-90EB-92D2B47A9E68}" destId="{074FBAF0-A40A-4EA7-8002-C9741139A6F6}" srcOrd="0" destOrd="0" presId="urn:microsoft.com/office/officeart/2005/8/layout/list1"/>
    <dgm:cxn modelId="{3E244259-EB7E-411C-B754-37D5F14FB81E}" type="presParOf" srcId="{1152BBC5-FF26-4EDA-90EB-92D2B47A9E68}" destId="{48BD819E-3525-4117-9A7B-2D0BCD9575A2}" srcOrd="1" destOrd="0" presId="urn:microsoft.com/office/officeart/2005/8/layout/list1"/>
    <dgm:cxn modelId="{937A38F5-F727-40BF-A419-A515738C377A}" type="presParOf" srcId="{6253360F-4F58-4C80-A367-DC42E6819C97}" destId="{08CCD186-16EA-457D-A6C2-DE2BF93F81F6}" srcOrd="1" destOrd="0" presId="urn:microsoft.com/office/officeart/2005/8/layout/list1"/>
    <dgm:cxn modelId="{01B17615-D102-40BC-8C21-012E6F36B9B3}" type="presParOf" srcId="{6253360F-4F58-4C80-A367-DC42E6819C97}" destId="{FFE5D3D1-D032-45DF-89D4-F82AF05F4C32}" srcOrd="2" destOrd="0" presId="urn:microsoft.com/office/officeart/2005/8/layout/list1"/>
    <dgm:cxn modelId="{B1345323-CE1D-4F9A-9648-10CBDE5542ED}" type="presParOf" srcId="{6253360F-4F58-4C80-A367-DC42E6819C97}" destId="{F94CB1E6-1CB8-465B-B725-61443259FE7A}" srcOrd="3" destOrd="0" presId="urn:microsoft.com/office/officeart/2005/8/layout/list1"/>
    <dgm:cxn modelId="{C2F4E656-7ECF-4646-B7C4-51DC53D91915}" type="presParOf" srcId="{6253360F-4F58-4C80-A367-DC42E6819C97}" destId="{5827C56C-6D07-41C3-9E72-2D66EA8A2AF3}" srcOrd="4" destOrd="0" presId="urn:microsoft.com/office/officeart/2005/8/layout/list1"/>
    <dgm:cxn modelId="{BB93562E-1771-40E9-9444-FE0E86B21189}" type="presParOf" srcId="{5827C56C-6D07-41C3-9E72-2D66EA8A2AF3}" destId="{BB07C974-4F89-4972-A6C3-5BCC083D8F38}" srcOrd="0" destOrd="0" presId="urn:microsoft.com/office/officeart/2005/8/layout/list1"/>
    <dgm:cxn modelId="{C1B71562-7E10-49D5-B59B-05C3C35C44A1}" type="presParOf" srcId="{5827C56C-6D07-41C3-9E72-2D66EA8A2AF3}" destId="{CE72FEB3-6953-41DA-8500-47FA5A08D0DA}" srcOrd="1" destOrd="0" presId="urn:microsoft.com/office/officeart/2005/8/layout/list1"/>
    <dgm:cxn modelId="{FF7979BF-FBCD-4AD3-BD6E-3A4D203071B6}" type="presParOf" srcId="{6253360F-4F58-4C80-A367-DC42E6819C97}" destId="{E60FDDC9-E30E-493A-BD2A-116B4382CE74}" srcOrd="5" destOrd="0" presId="urn:microsoft.com/office/officeart/2005/8/layout/list1"/>
    <dgm:cxn modelId="{F49BD1B8-810B-4AB1-996C-FB872251C57F}" type="presParOf" srcId="{6253360F-4F58-4C80-A367-DC42E6819C97}" destId="{214AE52A-B79C-4498-9257-6B240C6110D0}" srcOrd="6" destOrd="0" presId="urn:microsoft.com/office/officeart/2005/8/layout/list1"/>
    <dgm:cxn modelId="{02A4B3E3-19C2-4142-8B42-7D1DB435F7B1}" type="presParOf" srcId="{6253360F-4F58-4C80-A367-DC42E6819C97}" destId="{E0B4AB1D-6CDF-41CB-B789-34602C3B1DE1}" srcOrd="7" destOrd="0" presId="urn:microsoft.com/office/officeart/2005/8/layout/list1"/>
    <dgm:cxn modelId="{3CF9F175-C6BA-4B33-854E-A206325EE429}" type="presParOf" srcId="{6253360F-4F58-4C80-A367-DC42E6819C97}" destId="{818B2346-FC69-485F-8D8A-6D816FD254A9}" srcOrd="8" destOrd="0" presId="urn:microsoft.com/office/officeart/2005/8/layout/list1"/>
    <dgm:cxn modelId="{479455B3-3E7D-403B-98A6-FDD897EA7D33}" type="presParOf" srcId="{818B2346-FC69-485F-8D8A-6D816FD254A9}" destId="{BD843E01-7A56-4094-A839-A792FFCDB348}" srcOrd="0" destOrd="0" presId="urn:microsoft.com/office/officeart/2005/8/layout/list1"/>
    <dgm:cxn modelId="{5A5C9253-A65F-4CF8-80FB-22EBD0B6B421}" type="presParOf" srcId="{818B2346-FC69-485F-8D8A-6D816FD254A9}" destId="{82313E8D-27B8-4BFF-B798-3DD5524E846D}" srcOrd="1" destOrd="0" presId="urn:microsoft.com/office/officeart/2005/8/layout/list1"/>
    <dgm:cxn modelId="{4A1F2C87-4A0A-4EEE-BD67-120B62366E72}" type="presParOf" srcId="{6253360F-4F58-4C80-A367-DC42E6819C97}" destId="{CF62BB69-2E2D-4541-A869-58EAD8956795}" srcOrd="9" destOrd="0" presId="urn:microsoft.com/office/officeart/2005/8/layout/list1"/>
    <dgm:cxn modelId="{DDB76BEF-330D-4493-9503-BEABDB69C76D}" type="presParOf" srcId="{6253360F-4F58-4C80-A367-DC42E6819C97}" destId="{3B364315-3BE0-4E4B-8CAC-3D9CC9794FFC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035728B-4374-4DBB-A1D4-998535535EA2}" type="doc">
      <dgm:prSet loTypeId="urn:microsoft.com/office/officeart/2005/8/layout/default" loCatId="list" qsTypeId="urn:microsoft.com/office/officeart/2005/8/quickstyle/simple1" qsCatId="simple" csTypeId="urn:microsoft.com/office/officeart/2005/8/colors/accent5_5" csCatId="accent5" phldr="1"/>
      <dgm:spPr/>
      <dgm:t>
        <a:bodyPr/>
        <a:lstStyle/>
        <a:p>
          <a:endParaRPr lang="pl-PL"/>
        </a:p>
      </dgm:t>
    </dgm:pt>
    <dgm:pt modelId="{35CA15E8-E449-449B-95B1-20C802CE9DFB}">
      <dgm:prSet phldrT="[Tekst]" custT="1"/>
      <dgm:spPr/>
      <dgm:t>
        <a:bodyPr/>
        <a:lstStyle/>
        <a:p>
          <a:r>
            <a:rPr lang="pl-PL" sz="2000" b="0" i="0" u="none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Umowa zawierana jest na czas określony lub nieokreślony</a:t>
          </a:r>
        </a:p>
      </dgm:t>
    </dgm:pt>
    <dgm:pt modelId="{B6D4ED2F-A129-4B04-A516-5ED3385F09CB}" type="parTrans" cxnId="{47C2378A-F7D9-4779-B989-F0C16616AF58}">
      <dgm:prSet/>
      <dgm:spPr/>
      <dgm:t>
        <a:bodyPr/>
        <a:lstStyle/>
        <a:p>
          <a:endParaRPr lang="pl-PL"/>
        </a:p>
      </dgm:t>
    </dgm:pt>
    <dgm:pt modelId="{EF0515CD-AF1E-423F-BE88-806C82F926E6}" type="sibTrans" cxnId="{47C2378A-F7D9-4779-B989-F0C16616AF58}">
      <dgm:prSet/>
      <dgm:spPr/>
      <dgm:t>
        <a:bodyPr/>
        <a:lstStyle/>
        <a:p>
          <a:endParaRPr lang="pl-PL"/>
        </a:p>
      </dgm:t>
    </dgm:pt>
    <dgm:pt modelId="{F57D818D-F7CE-438F-AC68-0485D1DA1D15}">
      <dgm:prSet phldrT="[Tekst]" custT="1"/>
      <dgm:spPr/>
      <dgm:t>
        <a:bodyPr/>
        <a:lstStyle/>
        <a:p>
          <a:pPr algn="ctr"/>
          <a:endParaRPr lang="pl-PL" sz="1600" dirty="0"/>
        </a:p>
        <a:p>
          <a:pPr algn="just"/>
          <a:r>
            <a:rPr lang="pl-PL" sz="2000" b="0" i="0" u="none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Z osobą  podejmującą po raz pierwszy pracę na stanowisku urzędniczym zawiera się umowę na czas określony, nie dłuższy niż 6 miesięcy</a:t>
          </a:r>
          <a:endParaRPr lang="pl-PL" sz="20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CEE4EE4-BF07-4069-B7D6-23682ADB124A}" type="parTrans" cxnId="{5321CBCF-A0C6-4CAE-A018-5B8A651E7D9D}">
      <dgm:prSet/>
      <dgm:spPr/>
      <dgm:t>
        <a:bodyPr/>
        <a:lstStyle/>
        <a:p>
          <a:endParaRPr lang="pl-PL"/>
        </a:p>
      </dgm:t>
    </dgm:pt>
    <dgm:pt modelId="{02631B23-E6F8-4F04-967B-BB2EEE4590B1}" type="sibTrans" cxnId="{5321CBCF-A0C6-4CAE-A018-5B8A651E7D9D}">
      <dgm:prSet/>
      <dgm:spPr/>
      <dgm:t>
        <a:bodyPr/>
        <a:lstStyle/>
        <a:p>
          <a:endParaRPr lang="pl-PL"/>
        </a:p>
      </dgm:t>
    </dgm:pt>
    <dgm:pt modelId="{93956395-0A7F-493B-805E-38D66A289467}">
      <dgm:prSet phldrT="[Tekst]" custT="1"/>
      <dgm:spPr/>
      <dgm:t>
        <a:bodyPr/>
        <a:lstStyle/>
        <a:p>
          <a:pPr>
            <a:buNone/>
          </a:pPr>
          <a:r>
            <a:rPr lang="pl-PL" sz="2000" b="0" i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Konieczność zastępstwa pracownika w czasie jego usprawiedliwionej nieobecności w pracy,  umożliwia zatrudnienie innego pracownika na podstawie umowy o pracę na czas określony, obejmujący czas tej nieobecności</a:t>
          </a:r>
          <a:r>
            <a:rPr lang="pl-PL" sz="2000" b="0" i="0" dirty="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pl-PL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0DE8377-1FCC-4609-8E90-BAED69D0CE12}" type="parTrans" cxnId="{4BA6B9C4-CEEC-4B4E-8A3D-A9D0584FF2C3}">
      <dgm:prSet/>
      <dgm:spPr/>
      <dgm:t>
        <a:bodyPr/>
        <a:lstStyle/>
        <a:p>
          <a:endParaRPr lang="pl-PL"/>
        </a:p>
      </dgm:t>
    </dgm:pt>
    <dgm:pt modelId="{53C809F2-1611-4F8D-B14F-6845A0806116}" type="sibTrans" cxnId="{4BA6B9C4-CEEC-4B4E-8A3D-A9D0584FF2C3}">
      <dgm:prSet/>
      <dgm:spPr/>
      <dgm:t>
        <a:bodyPr/>
        <a:lstStyle/>
        <a:p>
          <a:endParaRPr lang="pl-PL"/>
        </a:p>
      </dgm:t>
    </dgm:pt>
    <dgm:pt modelId="{1980C52B-2337-408D-8EB0-42B9C0197EC3}">
      <dgm:prSet phldrT="[Tekst]" custT="1"/>
      <dgm:spPr/>
      <dgm:t>
        <a:bodyPr/>
        <a:lstStyle/>
        <a:p>
          <a:r>
            <a:rPr lang="pl-PL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Maksymalny okres umowy na czas określony wynosi 33 miesiące </a:t>
          </a:r>
        </a:p>
      </dgm:t>
    </dgm:pt>
    <dgm:pt modelId="{1B691E3E-9FBF-4A29-8B17-0CFD9E8F3CF9}" type="parTrans" cxnId="{D6659301-CC3C-40DC-B76D-7D18E2206582}">
      <dgm:prSet/>
      <dgm:spPr/>
      <dgm:t>
        <a:bodyPr/>
        <a:lstStyle/>
        <a:p>
          <a:endParaRPr lang="pl-PL"/>
        </a:p>
      </dgm:t>
    </dgm:pt>
    <dgm:pt modelId="{0E0E2652-1146-4A1E-81DD-F672A8E269B0}" type="sibTrans" cxnId="{D6659301-CC3C-40DC-B76D-7D18E2206582}">
      <dgm:prSet/>
      <dgm:spPr/>
      <dgm:t>
        <a:bodyPr/>
        <a:lstStyle/>
        <a:p>
          <a:endParaRPr lang="pl-PL"/>
        </a:p>
      </dgm:t>
    </dgm:pt>
    <dgm:pt modelId="{725C2B19-440B-4C47-A14C-91ED8E6CD9AF}" type="pres">
      <dgm:prSet presAssocID="{9035728B-4374-4DBB-A1D4-998535535EA2}" presName="diagram" presStyleCnt="0">
        <dgm:presLayoutVars>
          <dgm:dir/>
          <dgm:resizeHandles val="exact"/>
        </dgm:presLayoutVars>
      </dgm:prSet>
      <dgm:spPr/>
    </dgm:pt>
    <dgm:pt modelId="{27B25A39-4D20-460D-940F-D4CF03740A79}" type="pres">
      <dgm:prSet presAssocID="{35CA15E8-E449-449B-95B1-20C802CE9DFB}" presName="node" presStyleLbl="node1" presStyleIdx="0" presStyleCnt="4" custScaleX="111671" custScaleY="97441">
        <dgm:presLayoutVars>
          <dgm:bulletEnabled val="1"/>
        </dgm:presLayoutVars>
      </dgm:prSet>
      <dgm:spPr/>
    </dgm:pt>
    <dgm:pt modelId="{7C94CDC7-9C4B-433A-A1F9-54C88411EA15}" type="pres">
      <dgm:prSet presAssocID="{EF0515CD-AF1E-423F-BE88-806C82F926E6}" presName="sibTrans" presStyleCnt="0"/>
      <dgm:spPr/>
    </dgm:pt>
    <dgm:pt modelId="{37EFD9DE-C891-4196-85FE-92050A3B85ED}" type="pres">
      <dgm:prSet presAssocID="{F57D818D-F7CE-438F-AC68-0485D1DA1D15}" presName="node" presStyleLbl="node1" presStyleIdx="1" presStyleCnt="4" custScaleX="141079" custScaleY="105229" custLinFactNeighborX="-7" custLinFactNeighborY="1301">
        <dgm:presLayoutVars>
          <dgm:bulletEnabled val="1"/>
        </dgm:presLayoutVars>
      </dgm:prSet>
      <dgm:spPr/>
    </dgm:pt>
    <dgm:pt modelId="{B8165569-2D1C-4736-8853-76430CF926AB}" type="pres">
      <dgm:prSet presAssocID="{02631B23-E6F8-4F04-967B-BB2EEE4590B1}" presName="sibTrans" presStyleCnt="0"/>
      <dgm:spPr/>
    </dgm:pt>
    <dgm:pt modelId="{2F11230E-6ABA-40B1-BA59-80A5375F9574}" type="pres">
      <dgm:prSet presAssocID="{93956395-0A7F-493B-805E-38D66A289467}" presName="node" presStyleLbl="node1" presStyleIdx="2" presStyleCnt="4" custScaleX="120707" custScaleY="123690">
        <dgm:presLayoutVars>
          <dgm:bulletEnabled val="1"/>
        </dgm:presLayoutVars>
      </dgm:prSet>
      <dgm:spPr/>
    </dgm:pt>
    <dgm:pt modelId="{57021A11-FD67-43E3-9590-4B2B74CB8CD7}" type="pres">
      <dgm:prSet presAssocID="{53C809F2-1611-4F8D-B14F-6845A0806116}" presName="sibTrans" presStyleCnt="0"/>
      <dgm:spPr/>
    </dgm:pt>
    <dgm:pt modelId="{493F38B2-F6FF-4B49-BD27-9B3A885342D8}" type="pres">
      <dgm:prSet presAssocID="{1980C52B-2337-408D-8EB0-42B9C0197EC3}" presName="node" presStyleLbl="node1" presStyleIdx="3" presStyleCnt="4" custScaleX="117041" custScaleY="100932">
        <dgm:presLayoutVars>
          <dgm:bulletEnabled val="1"/>
        </dgm:presLayoutVars>
      </dgm:prSet>
      <dgm:spPr/>
    </dgm:pt>
  </dgm:ptLst>
  <dgm:cxnLst>
    <dgm:cxn modelId="{D6659301-CC3C-40DC-B76D-7D18E2206582}" srcId="{9035728B-4374-4DBB-A1D4-998535535EA2}" destId="{1980C52B-2337-408D-8EB0-42B9C0197EC3}" srcOrd="3" destOrd="0" parTransId="{1B691E3E-9FBF-4A29-8B17-0CFD9E8F3CF9}" sibTransId="{0E0E2652-1146-4A1E-81DD-F672A8E269B0}"/>
    <dgm:cxn modelId="{627CCB17-7C08-4E19-9884-F1C397C7FD1B}" type="presOf" srcId="{1980C52B-2337-408D-8EB0-42B9C0197EC3}" destId="{493F38B2-F6FF-4B49-BD27-9B3A885342D8}" srcOrd="0" destOrd="0" presId="urn:microsoft.com/office/officeart/2005/8/layout/default"/>
    <dgm:cxn modelId="{47C2378A-F7D9-4779-B989-F0C16616AF58}" srcId="{9035728B-4374-4DBB-A1D4-998535535EA2}" destId="{35CA15E8-E449-449B-95B1-20C802CE9DFB}" srcOrd="0" destOrd="0" parTransId="{B6D4ED2F-A129-4B04-A516-5ED3385F09CB}" sibTransId="{EF0515CD-AF1E-423F-BE88-806C82F926E6}"/>
    <dgm:cxn modelId="{4BA6B9C4-CEEC-4B4E-8A3D-A9D0584FF2C3}" srcId="{9035728B-4374-4DBB-A1D4-998535535EA2}" destId="{93956395-0A7F-493B-805E-38D66A289467}" srcOrd="2" destOrd="0" parTransId="{40DE8377-1FCC-4609-8E90-BAED69D0CE12}" sibTransId="{53C809F2-1611-4F8D-B14F-6845A0806116}"/>
    <dgm:cxn modelId="{5321CBCF-A0C6-4CAE-A018-5B8A651E7D9D}" srcId="{9035728B-4374-4DBB-A1D4-998535535EA2}" destId="{F57D818D-F7CE-438F-AC68-0485D1DA1D15}" srcOrd="1" destOrd="0" parTransId="{FCEE4EE4-BF07-4069-B7D6-23682ADB124A}" sibTransId="{02631B23-E6F8-4F04-967B-BB2EEE4590B1}"/>
    <dgm:cxn modelId="{7E2DC0E7-01C1-4336-BE33-6A2AA52FB663}" type="presOf" srcId="{35CA15E8-E449-449B-95B1-20C802CE9DFB}" destId="{27B25A39-4D20-460D-940F-D4CF03740A79}" srcOrd="0" destOrd="0" presId="urn:microsoft.com/office/officeart/2005/8/layout/default"/>
    <dgm:cxn modelId="{BB80E2F0-30A0-4CE7-BFDC-AFE14201F519}" type="presOf" srcId="{93956395-0A7F-493B-805E-38D66A289467}" destId="{2F11230E-6ABA-40B1-BA59-80A5375F9574}" srcOrd="0" destOrd="0" presId="urn:microsoft.com/office/officeart/2005/8/layout/default"/>
    <dgm:cxn modelId="{118A27FC-C6E1-4839-883C-DDD1930C7AF2}" type="presOf" srcId="{9035728B-4374-4DBB-A1D4-998535535EA2}" destId="{725C2B19-440B-4C47-A14C-91ED8E6CD9AF}" srcOrd="0" destOrd="0" presId="urn:microsoft.com/office/officeart/2005/8/layout/default"/>
    <dgm:cxn modelId="{A80734FC-891F-4728-A096-10099B309E44}" type="presOf" srcId="{F57D818D-F7CE-438F-AC68-0485D1DA1D15}" destId="{37EFD9DE-C891-4196-85FE-92050A3B85ED}" srcOrd="0" destOrd="0" presId="urn:microsoft.com/office/officeart/2005/8/layout/default"/>
    <dgm:cxn modelId="{DDFD9681-8946-4F17-BB9D-61A70B918AFF}" type="presParOf" srcId="{725C2B19-440B-4C47-A14C-91ED8E6CD9AF}" destId="{27B25A39-4D20-460D-940F-D4CF03740A79}" srcOrd="0" destOrd="0" presId="urn:microsoft.com/office/officeart/2005/8/layout/default"/>
    <dgm:cxn modelId="{3E3E703C-DCDD-494E-9C1A-DB16A9D0BDDC}" type="presParOf" srcId="{725C2B19-440B-4C47-A14C-91ED8E6CD9AF}" destId="{7C94CDC7-9C4B-433A-A1F9-54C88411EA15}" srcOrd="1" destOrd="0" presId="urn:microsoft.com/office/officeart/2005/8/layout/default"/>
    <dgm:cxn modelId="{664F6978-9165-49F2-942B-A6CB805B7153}" type="presParOf" srcId="{725C2B19-440B-4C47-A14C-91ED8E6CD9AF}" destId="{37EFD9DE-C891-4196-85FE-92050A3B85ED}" srcOrd="2" destOrd="0" presId="urn:microsoft.com/office/officeart/2005/8/layout/default"/>
    <dgm:cxn modelId="{5A4D9942-BD0A-4468-80BA-D65B0019D2DA}" type="presParOf" srcId="{725C2B19-440B-4C47-A14C-91ED8E6CD9AF}" destId="{B8165569-2D1C-4736-8853-76430CF926AB}" srcOrd="3" destOrd="0" presId="urn:microsoft.com/office/officeart/2005/8/layout/default"/>
    <dgm:cxn modelId="{D9181CE1-E86A-4DDD-8EFD-577CF78DB1C7}" type="presParOf" srcId="{725C2B19-440B-4C47-A14C-91ED8E6CD9AF}" destId="{2F11230E-6ABA-40B1-BA59-80A5375F9574}" srcOrd="4" destOrd="0" presId="urn:microsoft.com/office/officeart/2005/8/layout/default"/>
    <dgm:cxn modelId="{395A17FE-3BE9-4C14-A77A-29C66DDE1247}" type="presParOf" srcId="{725C2B19-440B-4C47-A14C-91ED8E6CD9AF}" destId="{57021A11-FD67-43E3-9590-4B2B74CB8CD7}" srcOrd="5" destOrd="0" presId="urn:microsoft.com/office/officeart/2005/8/layout/default"/>
    <dgm:cxn modelId="{427E21A6-D7A8-43A3-A113-7305F0622C16}" type="presParOf" srcId="{725C2B19-440B-4C47-A14C-91ED8E6CD9AF}" destId="{493F38B2-F6FF-4B49-BD27-9B3A885342D8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A834806-42C3-45C6-B5FD-FCFAC1912DED}" type="doc">
      <dgm:prSet loTypeId="urn:microsoft.com/office/officeart/2005/8/layout/lProcess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2843C9D7-68EC-4F57-9F3A-FB7A887B4830}" type="pres">
      <dgm:prSet presAssocID="{FA834806-42C3-45C6-B5FD-FCFAC1912DED}" presName="theList" presStyleCnt="0">
        <dgm:presLayoutVars>
          <dgm:dir/>
          <dgm:animLvl val="lvl"/>
          <dgm:resizeHandles val="exact"/>
        </dgm:presLayoutVars>
      </dgm:prSet>
      <dgm:spPr/>
    </dgm:pt>
  </dgm:ptLst>
  <dgm:cxnLst>
    <dgm:cxn modelId="{EAF4BEBE-7D82-4F34-9CA1-D29689AE0168}" type="presOf" srcId="{FA834806-42C3-45C6-B5FD-FCFAC1912DED}" destId="{2843C9D7-68EC-4F57-9F3A-FB7A887B4830}" srcOrd="0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9AA1FE6-3697-4005-B706-5EE5D31DB2C9}" type="doc">
      <dgm:prSet loTypeId="urn:microsoft.com/office/officeart/2005/8/layout/hProcess9" loCatId="process" qsTypeId="urn:microsoft.com/office/officeart/2005/8/quickstyle/simple1" qsCatId="simple" csTypeId="urn:microsoft.com/office/officeart/2005/8/colors/colorful2" csCatId="colorful" phldr="1"/>
      <dgm:spPr/>
    </dgm:pt>
    <dgm:pt modelId="{DE42F184-3328-4ADB-BC58-0CB7387DA970}">
      <dgm:prSet phldrT="[Tekst]" custT="1"/>
      <dgm:spPr/>
      <dgm:t>
        <a:bodyPr/>
        <a:lstStyle/>
        <a:p>
          <a:r>
            <a:rPr lang="pl-PL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Uchybienie obowiązkom informacyjnym</a:t>
          </a:r>
        </a:p>
      </dgm:t>
    </dgm:pt>
    <dgm:pt modelId="{E6D0CB48-FF95-4FD6-86C9-466240664830}" type="parTrans" cxnId="{FCE2A6BE-8127-4F1F-8CC1-E439A299BC6B}">
      <dgm:prSet/>
      <dgm:spPr/>
      <dgm:t>
        <a:bodyPr/>
        <a:lstStyle/>
        <a:p>
          <a:endParaRPr lang="pl-PL"/>
        </a:p>
      </dgm:t>
    </dgm:pt>
    <dgm:pt modelId="{EB4018ED-195A-44E9-86CC-0D077B503212}" type="sibTrans" cxnId="{FCE2A6BE-8127-4F1F-8CC1-E439A299BC6B}">
      <dgm:prSet/>
      <dgm:spPr/>
      <dgm:t>
        <a:bodyPr/>
        <a:lstStyle/>
        <a:p>
          <a:endParaRPr lang="pl-PL"/>
        </a:p>
      </dgm:t>
    </dgm:pt>
    <dgm:pt modelId="{533851CB-A723-486E-944D-928201FF61B0}">
      <dgm:prSet phldrT="[Tekst]" custT="1"/>
      <dgm:spPr/>
      <dgm:t>
        <a:bodyPr/>
        <a:lstStyle/>
        <a:p>
          <a:r>
            <a:rPr lang="pl-PL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Odpowiedzialność odszkodowawcza pracodawcy</a:t>
          </a:r>
        </a:p>
      </dgm:t>
    </dgm:pt>
    <dgm:pt modelId="{10C3523C-5C29-4267-8B3E-FEB0961EB061}" type="parTrans" cxnId="{8ACFB24C-F60D-49D4-8F21-F73EB59F9E29}">
      <dgm:prSet/>
      <dgm:spPr/>
      <dgm:t>
        <a:bodyPr/>
        <a:lstStyle/>
        <a:p>
          <a:endParaRPr lang="pl-PL"/>
        </a:p>
      </dgm:t>
    </dgm:pt>
    <dgm:pt modelId="{1FB1629A-4CD3-489C-A61D-DAED34999174}" type="sibTrans" cxnId="{8ACFB24C-F60D-49D4-8F21-F73EB59F9E29}">
      <dgm:prSet/>
      <dgm:spPr/>
      <dgm:t>
        <a:bodyPr/>
        <a:lstStyle/>
        <a:p>
          <a:endParaRPr lang="pl-PL"/>
        </a:p>
      </dgm:t>
    </dgm:pt>
    <dgm:pt modelId="{1976AECE-8E44-4236-A31E-5305FEFB12AE}">
      <dgm:prSet phldrT="[Tekst]"/>
      <dgm:spPr/>
      <dgm:t>
        <a:bodyPr/>
        <a:lstStyle/>
        <a:p>
          <a:r>
            <a:rPr lang="pl-PL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Odpowiedzialność pracodawcy za wykroczenie</a:t>
          </a:r>
        </a:p>
      </dgm:t>
    </dgm:pt>
    <dgm:pt modelId="{EF268593-00B8-468C-9BE9-0374F2704E23}" type="parTrans" cxnId="{89648FF1-07A7-4EE1-B5F7-841EB83E5E03}">
      <dgm:prSet/>
      <dgm:spPr/>
      <dgm:t>
        <a:bodyPr/>
        <a:lstStyle/>
        <a:p>
          <a:endParaRPr lang="pl-PL"/>
        </a:p>
      </dgm:t>
    </dgm:pt>
    <dgm:pt modelId="{8957F9E0-2162-4A01-8A20-724703537072}" type="sibTrans" cxnId="{89648FF1-07A7-4EE1-B5F7-841EB83E5E03}">
      <dgm:prSet/>
      <dgm:spPr/>
      <dgm:t>
        <a:bodyPr/>
        <a:lstStyle/>
        <a:p>
          <a:endParaRPr lang="pl-PL"/>
        </a:p>
      </dgm:t>
    </dgm:pt>
    <dgm:pt modelId="{B833B806-67E6-4B6E-A4D8-FA858EB74F99}" type="pres">
      <dgm:prSet presAssocID="{C9AA1FE6-3697-4005-B706-5EE5D31DB2C9}" presName="CompostProcess" presStyleCnt="0">
        <dgm:presLayoutVars>
          <dgm:dir/>
          <dgm:resizeHandles val="exact"/>
        </dgm:presLayoutVars>
      </dgm:prSet>
      <dgm:spPr/>
    </dgm:pt>
    <dgm:pt modelId="{660FE5B3-F288-45E7-A173-22B2C2A56C50}" type="pres">
      <dgm:prSet presAssocID="{C9AA1FE6-3697-4005-B706-5EE5D31DB2C9}" presName="arrow" presStyleLbl="bgShp" presStyleIdx="0" presStyleCnt="1"/>
      <dgm:spPr/>
    </dgm:pt>
    <dgm:pt modelId="{BC645CEF-1D7F-4B9B-93BE-D935DF73E751}" type="pres">
      <dgm:prSet presAssocID="{C9AA1FE6-3697-4005-B706-5EE5D31DB2C9}" presName="linearProcess" presStyleCnt="0"/>
      <dgm:spPr/>
    </dgm:pt>
    <dgm:pt modelId="{8C87B0A0-AA36-410E-A3DC-2DD2A05A01D1}" type="pres">
      <dgm:prSet presAssocID="{DE42F184-3328-4ADB-BC58-0CB7387DA970}" presName="textNode" presStyleLbl="node1" presStyleIdx="0" presStyleCnt="3" custScaleX="159148" custScaleY="111138">
        <dgm:presLayoutVars>
          <dgm:bulletEnabled val="1"/>
        </dgm:presLayoutVars>
      </dgm:prSet>
      <dgm:spPr/>
    </dgm:pt>
    <dgm:pt modelId="{DA51A4F7-815C-4971-A9F2-EBEEDD74FA9B}" type="pres">
      <dgm:prSet presAssocID="{EB4018ED-195A-44E9-86CC-0D077B503212}" presName="sibTrans" presStyleCnt="0"/>
      <dgm:spPr/>
    </dgm:pt>
    <dgm:pt modelId="{A915835E-9339-4A4D-8D4B-1C788CF3274A}" type="pres">
      <dgm:prSet presAssocID="{533851CB-A723-486E-944D-928201FF61B0}" presName="textNode" presStyleLbl="node1" presStyleIdx="1" presStyleCnt="3" custScaleX="122294" custScaleY="100024">
        <dgm:presLayoutVars>
          <dgm:bulletEnabled val="1"/>
        </dgm:presLayoutVars>
      </dgm:prSet>
      <dgm:spPr/>
    </dgm:pt>
    <dgm:pt modelId="{CD9BEFF4-61B4-4FDD-8F7B-F551BD6D2319}" type="pres">
      <dgm:prSet presAssocID="{1FB1629A-4CD3-489C-A61D-DAED34999174}" presName="sibTrans" presStyleCnt="0"/>
      <dgm:spPr/>
    </dgm:pt>
    <dgm:pt modelId="{2E832D64-C476-46F3-8843-CF4ED467D3F1}" type="pres">
      <dgm:prSet presAssocID="{1976AECE-8E44-4236-A31E-5305FEFB12AE}" presName="textNode" presStyleLbl="node1" presStyleIdx="2" presStyleCnt="3" custScaleX="122294" custScaleY="100024">
        <dgm:presLayoutVars>
          <dgm:bulletEnabled val="1"/>
        </dgm:presLayoutVars>
      </dgm:prSet>
      <dgm:spPr/>
    </dgm:pt>
  </dgm:ptLst>
  <dgm:cxnLst>
    <dgm:cxn modelId="{8ACFB24C-F60D-49D4-8F21-F73EB59F9E29}" srcId="{C9AA1FE6-3697-4005-B706-5EE5D31DB2C9}" destId="{533851CB-A723-486E-944D-928201FF61B0}" srcOrd="1" destOrd="0" parTransId="{10C3523C-5C29-4267-8B3E-FEB0961EB061}" sibTransId="{1FB1629A-4CD3-489C-A61D-DAED34999174}"/>
    <dgm:cxn modelId="{57ECF4B3-926E-43EA-87E7-AA5330E0C6E7}" type="presOf" srcId="{DE42F184-3328-4ADB-BC58-0CB7387DA970}" destId="{8C87B0A0-AA36-410E-A3DC-2DD2A05A01D1}" srcOrd="0" destOrd="0" presId="urn:microsoft.com/office/officeart/2005/8/layout/hProcess9"/>
    <dgm:cxn modelId="{72D9BFB7-8B0D-4DA0-8014-257859232903}" type="presOf" srcId="{C9AA1FE6-3697-4005-B706-5EE5D31DB2C9}" destId="{B833B806-67E6-4B6E-A4D8-FA858EB74F99}" srcOrd="0" destOrd="0" presId="urn:microsoft.com/office/officeart/2005/8/layout/hProcess9"/>
    <dgm:cxn modelId="{FCE2A6BE-8127-4F1F-8CC1-E439A299BC6B}" srcId="{C9AA1FE6-3697-4005-B706-5EE5D31DB2C9}" destId="{DE42F184-3328-4ADB-BC58-0CB7387DA970}" srcOrd="0" destOrd="0" parTransId="{E6D0CB48-FF95-4FD6-86C9-466240664830}" sibTransId="{EB4018ED-195A-44E9-86CC-0D077B503212}"/>
    <dgm:cxn modelId="{E8CF90C1-0455-418E-84EC-433C2177F034}" type="presOf" srcId="{533851CB-A723-486E-944D-928201FF61B0}" destId="{A915835E-9339-4A4D-8D4B-1C788CF3274A}" srcOrd="0" destOrd="0" presId="urn:microsoft.com/office/officeart/2005/8/layout/hProcess9"/>
    <dgm:cxn modelId="{B22EDAC4-1B2D-4F43-976C-88844FE7A35C}" type="presOf" srcId="{1976AECE-8E44-4236-A31E-5305FEFB12AE}" destId="{2E832D64-C476-46F3-8843-CF4ED467D3F1}" srcOrd="0" destOrd="0" presId="urn:microsoft.com/office/officeart/2005/8/layout/hProcess9"/>
    <dgm:cxn modelId="{89648FF1-07A7-4EE1-B5F7-841EB83E5E03}" srcId="{C9AA1FE6-3697-4005-B706-5EE5D31DB2C9}" destId="{1976AECE-8E44-4236-A31E-5305FEFB12AE}" srcOrd="2" destOrd="0" parTransId="{EF268593-00B8-468C-9BE9-0374F2704E23}" sibTransId="{8957F9E0-2162-4A01-8A20-724703537072}"/>
    <dgm:cxn modelId="{AB2A3120-014E-443A-84CE-71632562FC84}" type="presParOf" srcId="{B833B806-67E6-4B6E-A4D8-FA858EB74F99}" destId="{660FE5B3-F288-45E7-A173-22B2C2A56C50}" srcOrd="0" destOrd="0" presId="urn:microsoft.com/office/officeart/2005/8/layout/hProcess9"/>
    <dgm:cxn modelId="{04164E4B-5A18-4877-9542-DF12D6E545AE}" type="presParOf" srcId="{B833B806-67E6-4B6E-A4D8-FA858EB74F99}" destId="{BC645CEF-1D7F-4B9B-93BE-D935DF73E751}" srcOrd="1" destOrd="0" presId="urn:microsoft.com/office/officeart/2005/8/layout/hProcess9"/>
    <dgm:cxn modelId="{698A47B9-8477-423B-BB1E-DAD35CB346B0}" type="presParOf" srcId="{BC645CEF-1D7F-4B9B-93BE-D935DF73E751}" destId="{8C87B0A0-AA36-410E-A3DC-2DD2A05A01D1}" srcOrd="0" destOrd="0" presId="urn:microsoft.com/office/officeart/2005/8/layout/hProcess9"/>
    <dgm:cxn modelId="{9FC6EF25-8B32-4895-92EA-4F2CE512B5CD}" type="presParOf" srcId="{BC645CEF-1D7F-4B9B-93BE-D935DF73E751}" destId="{DA51A4F7-815C-4971-A9F2-EBEEDD74FA9B}" srcOrd="1" destOrd="0" presId="urn:microsoft.com/office/officeart/2005/8/layout/hProcess9"/>
    <dgm:cxn modelId="{EF93C665-E673-4B91-A30F-DE2D62CD8E4B}" type="presParOf" srcId="{BC645CEF-1D7F-4B9B-93BE-D935DF73E751}" destId="{A915835E-9339-4A4D-8D4B-1C788CF3274A}" srcOrd="2" destOrd="0" presId="urn:microsoft.com/office/officeart/2005/8/layout/hProcess9"/>
    <dgm:cxn modelId="{D712C655-91B5-4D6B-8509-8A0FB37B6F66}" type="presParOf" srcId="{BC645CEF-1D7F-4B9B-93BE-D935DF73E751}" destId="{CD9BEFF4-61B4-4FDD-8F7B-F551BD6D2319}" srcOrd="3" destOrd="0" presId="urn:microsoft.com/office/officeart/2005/8/layout/hProcess9"/>
    <dgm:cxn modelId="{7B96F1C4-0A0E-434F-804D-B3EDD72ACE8F}" type="presParOf" srcId="{BC645CEF-1D7F-4B9B-93BE-D935DF73E751}" destId="{2E832D64-C476-46F3-8843-CF4ED467D3F1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581BEA-603E-449E-9C3A-9360E45D3B58}">
      <dsp:nvSpPr>
        <dsp:cNvPr id="0" name=""/>
        <dsp:cNvSpPr/>
      </dsp:nvSpPr>
      <dsp:spPr>
        <a:xfrm rot="21300000">
          <a:off x="26516" y="1848262"/>
          <a:ext cx="8587730" cy="983424"/>
        </a:xfrm>
        <a:prstGeom prst="mathMin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825CB90-137D-433F-A393-2B7FCDDAD355}">
      <dsp:nvSpPr>
        <dsp:cNvPr id="0" name=""/>
        <dsp:cNvSpPr/>
      </dsp:nvSpPr>
      <dsp:spPr>
        <a:xfrm>
          <a:off x="1036891" y="233997"/>
          <a:ext cx="2592228" cy="1871980"/>
        </a:xfrm>
        <a:prstGeom prst="down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20EE143-9DAB-42D8-82B6-79F7D335193C}">
      <dsp:nvSpPr>
        <dsp:cNvPr id="0" name=""/>
        <dsp:cNvSpPr/>
      </dsp:nvSpPr>
      <dsp:spPr>
        <a:xfrm>
          <a:off x="4579604" y="0"/>
          <a:ext cx="2765044" cy="19655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5816" tIns="305816" rIns="305816" bIns="305816" numCol="1" spcCol="1270" anchor="ctr" anchorCtr="0">
          <a:noAutofit/>
        </a:bodyPr>
        <a:lstStyle/>
        <a:p>
          <a:pPr marL="0" lvl="0" indent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4300" kern="1200" dirty="0"/>
            <a:t>model pozycyjny</a:t>
          </a:r>
        </a:p>
      </dsp:txBody>
      <dsp:txXfrm>
        <a:off x="4579604" y="0"/>
        <a:ext cx="2765044" cy="1965579"/>
      </dsp:txXfrm>
    </dsp:sp>
    <dsp:sp modelId="{56181FEB-CFBC-46EF-87E8-9A6BE9C5B637}">
      <dsp:nvSpPr>
        <dsp:cNvPr id="0" name=""/>
        <dsp:cNvSpPr/>
      </dsp:nvSpPr>
      <dsp:spPr>
        <a:xfrm>
          <a:off x="5011642" y="2573972"/>
          <a:ext cx="2592228" cy="1871980"/>
        </a:xfrm>
        <a:prstGeom prst="up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C996E05-548C-4027-96A0-69A78B9CEEAE}">
      <dsp:nvSpPr>
        <dsp:cNvPr id="0" name=""/>
        <dsp:cNvSpPr/>
      </dsp:nvSpPr>
      <dsp:spPr>
        <a:xfrm>
          <a:off x="1296114" y="2714370"/>
          <a:ext cx="2765044" cy="19655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5816" tIns="305816" rIns="305816" bIns="305816" numCol="1" spcCol="1270" anchor="ctr" anchorCtr="0">
          <a:noAutofit/>
        </a:bodyPr>
        <a:lstStyle/>
        <a:p>
          <a:pPr marL="0" lvl="0" indent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4300" kern="1200" dirty="0"/>
            <a:t>model kariery</a:t>
          </a:r>
        </a:p>
      </dsp:txBody>
      <dsp:txXfrm>
        <a:off x="1296114" y="2714370"/>
        <a:ext cx="2765044" cy="196557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2EC327-B24E-49A1-A93A-662B72E71AB8}">
      <dsp:nvSpPr>
        <dsp:cNvPr id="0" name=""/>
        <dsp:cNvSpPr/>
      </dsp:nvSpPr>
      <dsp:spPr>
        <a:xfrm>
          <a:off x="1054" y="0"/>
          <a:ext cx="2742429" cy="467995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200" kern="1200" dirty="0"/>
            <a:t>Organ wykonawczy</a:t>
          </a:r>
        </a:p>
      </dsp:txBody>
      <dsp:txXfrm>
        <a:off x="1054" y="0"/>
        <a:ext cx="2742429" cy="1403985"/>
      </dsp:txXfrm>
    </dsp:sp>
    <dsp:sp modelId="{5ED9D906-6811-4AA6-B9FA-16328C7DB76C}">
      <dsp:nvSpPr>
        <dsp:cNvPr id="0" name=""/>
        <dsp:cNvSpPr/>
      </dsp:nvSpPr>
      <dsp:spPr>
        <a:xfrm>
          <a:off x="275297" y="1405356"/>
          <a:ext cx="2193943" cy="141106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51435" rIns="68580" bIns="51435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700" kern="1200" dirty="0"/>
            <a:t>W stos do kierowników</a:t>
          </a:r>
        </a:p>
      </dsp:txBody>
      <dsp:txXfrm>
        <a:off x="316626" y="1446685"/>
        <a:ext cx="2111285" cy="1328410"/>
      </dsp:txXfrm>
    </dsp:sp>
    <dsp:sp modelId="{8A02D09F-FBA8-4022-BF9C-40AAAC564F95}">
      <dsp:nvSpPr>
        <dsp:cNvPr id="0" name=""/>
        <dsp:cNvSpPr/>
      </dsp:nvSpPr>
      <dsp:spPr>
        <a:xfrm>
          <a:off x="275297" y="3033512"/>
          <a:ext cx="2193943" cy="141106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51435" rIns="68580" bIns="51435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700" kern="1200" dirty="0"/>
            <a:t>Wobec pracowników</a:t>
          </a:r>
        </a:p>
      </dsp:txBody>
      <dsp:txXfrm>
        <a:off x="316626" y="3074841"/>
        <a:ext cx="2111285" cy="1328410"/>
      </dsp:txXfrm>
    </dsp:sp>
    <dsp:sp modelId="{73738D54-2DD3-4030-982D-847D5E9C812A}">
      <dsp:nvSpPr>
        <dsp:cNvPr id="0" name=""/>
        <dsp:cNvSpPr/>
      </dsp:nvSpPr>
      <dsp:spPr>
        <a:xfrm>
          <a:off x="2949166" y="0"/>
          <a:ext cx="2742429" cy="467995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200" kern="1200" dirty="0"/>
            <a:t>Przewodniczący zgromadzenia związku w związkach JST</a:t>
          </a:r>
        </a:p>
      </dsp:txBody>
      <dsp:txXfrm>
        <a:off x="2949166" y="0"/>
        <a:ext cx="2742429" cy="1403985"/>
      </dsp:txXfrm>
    </dsp:sp>
    <dsp:sp modelId="{2F6A70F6-2DC5-4F28-8123-2C70325CFCD8}">
      <dsp:nvSpPr>
        <dsp:cNvPr id="0" name=""/>
        <dsp:cNvSpPr/>
      </dsp:nvSpPr>
      <dsp:spPr>
        <a:xfrm>
          <a:off x="3223409" y="1403985"/>
          <a:ext cx="2193943" cy="304196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51435" rIns="68580" bIns="51435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700" kern="1200" dirty="0"/>
            <a:t>Wobec członków zarządu tego związku</a:t>
          </a:r>
        </a:p>
      </dsp:txBody>
      <dsp:txXfrm>
        <a:off x="3287667" y="1468243"/>
        <a:ext cx="2065427" cy="2913451"/>
      </dsp:txXfrm>
    </dsp:sp>
    <dsp:sp modelId="{6435C121-688E-4EB0-AC1F-31BA4FFED450}">
      <dsp:nvSpPr>
        <dsp:cNvPr id="0" name=""/>
        <dsp:cNvSpPr/>
      </dsp:nvSpPr>
      <dsp:spPr>
        <a:xfrm>
          <a:off x="5897278" y="0"/>
          <a:ext cx="2742429" cy="467995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200" kern="1200" dirty="0"/>
            <a:t>Kierownik jednostki organizacyjnej</a:t>
          </a:r>
        </a:p>
      </dsp:txBody>
      <dsp:txXfrm>
        <a:off x="5897278" y="0"/>
        <a:ext cx="2742429" cy="1403985"/>
      </dsp:txXfrm>
    </dsp:sp>
    <dsp:sp modelId="{ECAB9E87-A76C-490E-971A-88070F4A706A}">
      <dsp:nvSpPr>
        <dsp:cNvPr id="0" name=""/>
        <dsp:cNvSpPr/>
      </dsp:nvSpPr>
      <dsp:spPr>
        <a:xfrm>
          <a:off x="6171521" y="1405356"/>
          <a:ext cx="2193943" cy="141106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51435" rIns="68580" bIns="51435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pl-PL" sz="2700" kern="1200" dirty="0"/>
            <a:t>Inne niż w art. 7 pkt 1-3</a:t>
          </a:r>
        </a:p>
        <a:p>
          <a:pPr marL="0"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2700" kern="1200" dirty="0"/>
        </a:p>
      </dsp:txBody>
      <dsp:txXfrm>
        <a:off x="6212850" y="1446685"/>
        <a:ext cx="2111285" cy="1328410"/>
      </dsp:txXfrm>
    </dsp:sp>
    <dsp:sp modelId="{52BAD3CF-D872-40AE-9902-D0073152684C}">
      <dsp:nvSpPr>
        <dsp:cNvPr id="0" name=""/>
        <dsp:cNvSpPr/>
      </dsp:nvSpPr>
      <dsp:spPr>
        <a:xfrm>
          <a:off x="6171521" y="3033512"/>
          <a:ext cx="2193943" cy="141106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51435" rIns="68580" bIns="51435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pl-PL" sz="2700" kern="1200" dirty="0"/>
            <a:t>np. dyrektor szkoły</a:t>
          </a:r>
        </a:p>
        <a:p>
          <a:pPr marL="0"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2700" kern="1200" dirty="0"/>
        </a:p>
      </dsp:txBody>
      <dsp:txXfrm>
        <a:off x="6212850" y="3074841"/>
        <a:ext cx="2111285" cy="132841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DD2A56-5817-4458-B381-7A7FC059EFC7}">
      <dsp:nvSpPr>
        <dsp:cNvPr id="0" name=""/>
        <dsp:cNvSpPr/>
      </dsp:nvSpPr>
      <dsp:spPr>
        <a:xfrm>
          <a:off x="2700" y="632556"/>
          <a:ext cx="2632732" cy="102301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600" kern="1200" dirty="0"/>
            <a:t>Pracodawca </a:t>
          </a:r>
          <a:r>
            <a:rPr lang="pl-PL" sz="1600" kern="1200" dirty="0">
              <a:solidFill>
                <a:srgbClr val="FF0000"/>
              </a:solidFill>
              <a:highlight>
                <a:srgbClr val="FFFF00"/>
              </a:highlight>
            </a:rPr>
            <a:t>marszałka i członków zarządu województwa</a:t>
          </a:r>
        </a:p>
      </dsp:txBody>
      <dsp:txXfrm>
        <a:off x="2700" y="632556"/>
        <a:ext cx="2632732" cy="1023015"/>
      </dsp:txXfrm>
    </dsp:sp>
    <dsp:sp modelId="{73A82103-34D2-479C-AF6C-87B5B913C93D}">
      <dsp:nvSpPr>
        <dsp:cNvPr id="0" name=""/>
        <dsp:cNvSpPr/>
      </dsp:nvSpPr>
      <dsp:spPr>
        <a:xfrm>
          <a:off x="2700" y="1655572"/>
          <a:ext cx="2632732" cy="239182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2400" kern="1200" dirty="0"/>
            <a:t>Urząd marszałkowski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2400" kern="1200" dirty="0"/>
            <a:t>ale wynagrodzenie ustala sejmik województwa</a:t>
          </a:r>
        </a:p>
      </dsp:txBody>
      <dsp:txXfrm>
        <a:off x="2700" y="1655572"/>
        <a:ext cx="2632732" cy="2391821"/>
      </dsp:txXfrm>
    </dsp:sp>
    <dsp:sp modelId="{2DF5D35C-E77F-4B43-88A6-0F0928E65BD5}">
      <dsp:nvSpPr>
        <dsp:cNvPr id="0" name=""/>
        <dsp:cNvSpPr/>
      </dsp:nvSpPr>
      <dsp:spPr>
        <a:xfrm>
          <a:off x="3004015" y="456099"/>
          <a:ext cx="2632732" cy="102301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600" kern="1200" dirty="0"/>
            <a:t>Kto wykonuje czynności z zakresu prawa pracy wobec </a:t>
          </a:r>
          <a:r>
            <a:rPr lang="pl-PL" sz="1600" kern="1200" dirty="0">
              <a:solidFill>
                <a:srgbClr val="FF0000"/>
              </a:solidFill>
              <a:highlight>
                <a:srgbClr val="FFFF00"/>
              </a:highlight>
            </a:rPr>
            <a:t>marszałka i członków zarządu województwa</a:t>
          </a:r>
          <a:endParaRPr lang="pl-PL" sz="1600" kern="1200" dirty="0">
            <a:highlight>
              <a:srgbClr val="FFFF00"/>
            </a:highlight>
          </a:endParaRPr>
        </a:p>
      </dsp:txBody>
      <dsp:txXfrm>
        <a:off x="3004015" y="456099"/>
        <a:ext cx="2632732" cy="1023015"/>
      </dsp:txXfrm>
    </dsp:sp>
    <dsp:sp modelId="{C58DAF7F-399F-4796-9BED-F5862C439FFC}">
      <dsp:nvSpPr>
        <dsp:cNvPr id="0" name=""/>
        <dsp:cNvSpPr/>
      </dsp:nvSpPr>
      <dsp:spPr>
        <a:xfrm>
          <a:off x="3096239" y="1496145"/>
          <a:ext cx="2632732" cy="309764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pl-PL" sz="1400" kern="1200" dirty="0"/>
            <a:t>związane z nawiązaniem i rozwiązaniem stosunku pracy, wykonuje przewodniczący sejmiku województwa, 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pl-PL" sz="1400" kern="1200" dirty="0"/>
            <a:t>pozostałe czynności - wyznaczona przez marszałka osoba zastępująca lub sekretarz województwa,</a:t>
          </a:r>
        </a:p>
      </dsp:txBody>
      <dsp:txXfrm>
        <a:off x="3096239" y="1496145"/>
        <a:ext cx="2632732" cy="3097647"/>
      </dsp:txXfrm>
    </dsp:sp>
    <dsp:sp modelId="{F0A91EBF-4F38-4D89-9A93-10990F43EC7B}">
      <dsp:nvSpPr>
        <dsp:cNvPr id="0" name=""/>
        <dsp:cNvSpPr/>
      </dsp:nvSpPr>
      <dsp:spPr>
        <a:xfrm>
          <a:off x="6005330" y="632556"/>
          <a:ext cx="2632732" cy="102301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600" kern="1200" dirty="0"/>
            <a:t>Kto wykonuje czynności z zakresu prawa pracy wobec innych członków zarządu?</a:t>
          </a:r>
        </a:p>
      </dsp:txBody>
      <dsp:txXfrm>
        <a:off x="6005330" y="632556"/>
        <a:ext cx="2632732" cy="1023015"/>
      </dsp:txXfrm>
    </dsp:sp>
    <dsp:sp modelId="{3254E23E-9282-4969-A448-69C97863135D}">
      <dsp:nvSpPr>
        <dsp:cNvPr id="0" name=""/>
        <dsp:cNvSpPr/>
      </dsp:nvSpPr>
      <dsp:spPr>
        <a:xfrm>
          <a:off x="6005330" y="1655572"/>
          <a:ext cx="2632732" cy="239182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227584" bIns="256032" numCol="1" spcCol="1270" anchor="t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3200" kern="1200" dirty="0"/>
            <a:t>marszałek</a:t>
          </a:r>
        </a:p>
      </dsp:txBody>
      <dsp:txXfrm>
        <a:off x="6005330" y="1655572"/>
        <a:ext cx="2632732" cy="239182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E5D3D1-D032-45DF-89D4-F82AF05F4C32}">
      <dsp:nvSpPr>
        <dsp:cNvPr id="0" name=""/>
        <dsp:cNvSpPr/>
      </dsp:nvSpPr>
      <dsp:spPr>
        <a:xfrm>
          <a:off x="0" y="1176825"/>
          <a:ext cx="9288933" cy="756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8BD819E-3525-4117-9A7B-2D0BCD9575A2}">
      <dsp:nvSpPr>
        <dsp:cNvPr id="0" name=""/>
        <dsp:cNvSpPr/>
      </dsp:nvSpPr>
      <dsp:spPr>
        <a:xfrm>
          <a:off x="464446" y="46684"/>
          <a:ext cx="6855260" cy="157294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5770" tIns="0" rIns="245770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Powinien być dostosowany do danego stanowiska </a:t>
          </a:r>
        </a:p>
      </dsp:txBody>
      <dsp:txXfrm>
        <a:off x="541231" y="123469"/>
        <a:ext cx="6701690" cy="1419370"/>
      </dsp:txXfrm>
    </dsp:sp>
    <dsp:sp modelId="{214AE52A-B79C-4498-9257-6B240C6110D0}">
      <dsp:nvSpPr>
        <dsp:cNvPr id="0" name=""/>
        <dsp:cNvSpPr/>
      </dsp:nvSpPr>
      <dsp:spPr>
        <a:xfrm>
          <a:off x="0" y="2718819"/>
          <a:ext cx="9288933" cy="756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-4809357"/>
              <a:satOff val="0"/>
              <a:lumOff val="-1392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E72FEB3-6953-41DA-8500-47FA5A08D0DA}">
      <dsp:nvSpPr>
        <dsp:cNvPr id="0" name=""/>
        <dsp:cNvSpPr/>
      </dsp:nvSpPr>
      <dsp:spPr>
        <a:xfrm>
          <a:off x="464446" y="2094825"/>
          <a:ext cx="6905197" cy="1066793"/>
        </a:xfrm>
        <a:prstGeom prst="roundRect">
          <a:avLst/>
        </a:prstGeom>
        <a:solidFill>
          <a:schemeClr val="accent2">
            <a:hueOff val="-4809357"/>
            <a:satOff val="0"/>
            <a:lumOff val="-1392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5770" tIns="0" rIns="245770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Powinien precyzyjnie wskazywać obowiązki pracownika </a:t>
          </a:r>
        </a:p>
      </dsp:txBody>
      <dsp:txXfrm>
        <a:off x="516523" y="2146902"/>
        <a:ext cx="6801043" cy="962639"/>
      </dsp:txXfrm>
    </dsp:sp>
    <dsp:sp modelId="{3B364315-3BE0-4E4B-8CAC-3D9CC9794FFC}">
      <dsp:nvSpPr>
        <dsp:cNvPr id="0" name=""/>
        <dsp:cNvSpPr/>
      </dsp:nvSpPr>
      <dsp:spPr>
        <a:xfrm>
          <a:off x="0" y="4237539"/>
          <a:ext cx="9288933" cy="756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-9618713"/>
              <a:satOff val="0"/>
              <a:lumOff val="-2784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2313E8D-27B8-4BFF-B798-3DD5524E846D}">
      <dsp:nvSpPr>
        <dsp:cNvPr id="0" name=""/>
        <dsp:cNvSpPr/>
      </dsp:nvSpPr>
      <dsp:spPr>
        <a:xfrm>
          <a:off x="464446" y="3636819"/>
          <a:ext cx="6970285" cy="1043520"/>
        </a:xfrm>
        <a:prstGeom prst="roundRect">
          <a:avLst/>
        </a:prstGeom>
        <a:solidFill>
          <a:schemeClr val="accent2">
            <a:hueOff val="-9618713"/>
            <a:satOff val="0"/>
            <a:lumOff val="-2784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5770" tIns="0" rIns="245770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Wykonanie wskazanych tam czynności stanowi podstawę oceny pracowniczej</a:t>
          </a:r>
        </a:p>
      </dsp:txBody>
      <dsp:txXfrm>
        <a:off x="515386" y="3687759"/>
        <a:ext cx="6868405" cy="94164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B25A39-4D20-460D-940F-D4CF03740A79}">
      <dsp:nvSpPr>
        <dsp:cNvPr id="0" name=""/>
        <dsp:cNvSpPr/>
      </dsp:nvSpPr>
      <dsp:spPr>
        <a:xfrm>
          <a:off x="152141" y="76535"/>
          <a:ext cx="3543075" cy="1854953"/>
        </a:xfrm>
        <a:prstGeom prst="rect">
          <a:avLst/>
        </a:prstGeom>
        <a:solidFill>
          <a:schemeClr val="accent5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b="0" i="0" u="none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Umowa zawierana jest na czas określony lub nieokreślony</a:t>
          </a:r>
        </a:p>
      </dsp:txBody>
      <dsp:txXfrm>
        <a:off x="152141" y="76535"/>
        <a:ext cx="3543075" cy="1854953"/>
      </dsp:txXfrm>
    </dsp:sp>
    <dsp:sp modelId="{37EFD9DE-C891-4196-85FE-92050A3B85ED}">
      <dsp:nvSpPr>
        <dsp:cNvPr id="0" name=""/>
        <dsp:cNvSpPr/>
      </dsp:nvSpPr>
      <dsp:spPr>
        <a:xfrm>
          <a:off x="4012272" y="27173"/>
          <a:ext cx="4476126" cy="2003210"/>
        </a:xfrm>
        <a:prstGeom prst="rect">
          <a:avLst/>
        </a:prstGeom>
        <a:solidFill>
          <a:schemeClr val="accent5">
            <a:alpha val="90000"/>
            <a:hueOff val="0"/>
            <a:satOff val="0"/>
            <a:lumOff val="0"/>
            <a:alphaOff val="-1333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600" kern="1200" dirty="0"/>
        </a:p>
        <a:p>
          <a:pPr marL="0" lvl="0" indent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b="0" i="0" u="none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Z osobą  podejmującą po raz pierwszy pracę na stanowisku urzędniczym zawiera się umowę na czas określony, nie dłuższy niż 6 miesięcy</a:t>
          </a:r>
          <a:endParaRPr lang="pl-PL" sz="20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012272" y="27173"/>
        <a:ext cx="4476126" cy="2003210"/>
      </dsp:txXfrm>
    </dsp:sp>
    <dsp:sp modelId="{2F11230E-6ABA-40B1-BA59-80A5375F9574}">
      <dsp:nvSpPr>
        <dsp:cNvPr id="0" name=""/>
        <dsp:cNvSpPr/>
      </dsp:nvSpPr>
      <dsp:spPr>
        <a:xfrm>
          <a:off x="390131" y="2322895"/>
          <a:ext cx="3829767" cy="2354647"/>
        </a:xfrm>
        <a:prstGeom prst="rect">
          <a:avLst/>
        </a:prstGeom>
        <a:solidFill>
          <a:schemeClr val="accent5">
            <a:alpha val="90000"/>
            <a:hueOff val="0"/>
            <a:satOff val="0"/>
            <a:lumOff val="0"/>
            <a:alphaOff val="-26667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b="0" i="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Konieczność zastępstwa pracownika w czasie jego usprawiedliwionej nieobecności w pracy,  umożliwia zatrudnienie innego pracownika na podstawie umowy o pracę na czas określony, obejmujący czas tej nieobecności</a:t>
          </a:r>
          <a:r>
            <a:rPr lang="pl-PL" sz="2000" b="0" i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pl-PL" sz="2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90131" y="2322895"/>
        <a:ext cx="3829767" cy="2354647"/>
      </dsp:txXfrm>
    </dsp:sp>
    <dsp:sp modelId="{493F38B2-F6FF-4B49-BD27-9B3A885342D8}">
      <dsp:nvSpPr>
        <dsp:cNvPr id="0" name=""/>
        <dsp:cNvSpPr/>
      </dsp:nvSpPr>
      <dsp:spPr>
        <a:xfrm>
          <a:off x="4537177" y="2539514"/>
          <a:ext cx="3713453" cy="1921410"/>
        </a:xfrm>
        <a:prstGeom prst="rect">
          <a:avLst/>
        </a:prstGeom>
        <a:solidFill>
          <a:schemeClr val="accent5">
            <a:alpha val="90000"/>
            <a:hueOff val="0"/>
            <a:satOff val="0"/>
            <a:lumOff val="0"/>
            <a:alphaOff val="-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Maksymalny okres umowy na czas określony wynosi 33 miesiące </a:t>
          </a:r>
        </a:p>
      </dsp:txBody>
      <dsp:txXfrm>
        <a:off x="4537177" y="2539514"/>
        <a:ext cx="3713453" cy="192141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0FE5B3-F288-45E7-A173-22B2C2A56C50}">
      <dsp:nvSpPr>
        <dsp:cNvPr id="0" name=""/>
        <dsp:cNvSpPr/>
      </dsp:nvSpPr>
      <dsp:spPr>
        <a:xfrm>
          <a:off x="564893" y="0"/>
          <a:ext cx="6402121" cy="4428233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87B0A0-AA36-410E-A3DC-2DD2A05A01D1}">
      <dsp:nvSpPr>
        <dsp:cNvPr id="0" name=""/>
        <dsp:cNvSpPr/>
      </dsp:nvSpPr>
      <dsp:spPr>
        <a:xfrm>
          <a:off x="12" y="1229826"/>
          <a:ext cx="2897219" cy="1968579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Uchybienie obowiązkom informacyjnym</a:t>
          </a:r>
        </a:p>
      </dsp:txBody>
      <dsp:txXfrm>
        <a:off x="96110" y="1325924"/>
        <a:ext cx="2705023" cy="1776383"/>
      </dsp:txXfrm>
    </dsp:sp>
    <dsp:sp modelId="{A915835E-9339-4A4D-8D4B-1C788CF3274A}">
      <dsp:nvSpPr>
        <dsp:cNvPr id="0" name=""/>
        <dsp:cNvSpPr/>
      </dsp:nvSpPr>
      <dsp:spPr>
        <a:xfrm>
          <a:off x="2988255" y="1328257"/>
          <a:ext cx="2226308" cy="1771718"/>
        </a:xfrm>
        <a:prstGeom prst="roundRect">
          <a:avLst/>
        </a:prstGeom>
        <a:solidFill>
          <a:schemeClr val="accent2">
            <a:hueOff val="-4809357"/>
            <a:satOff val="0"/>
            <a:lumOff val="-1392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Odpowiedzialność odszkodowawcza pracodawcy</a:t>
          </a:r>
        </a:p>
      </dsp:txBody>
      <dsp:txXfrm>
        <a:off x="3074743" y="1414745"/>
        <a:ext cx="2053332" cy="1598742"/>
      </dsp:txXfrm>
    </dsp:sp>
    <dsp:sp modelId="{2E832D64-C476-46F3-8843-CF4ED467D3F1}">
      <dsp:nvSpPr>
        <dsp:cNvPr id="0" name=""/>
        <dsp:cNvSpPr/>
      </dsp:nvSpPr>
      <dsp:spPr>
        <a:xfrm>
          <a:off x="5305586" y="1328257"/>
          <a:ext cx="2226308" cy="1771718"/>
        </a:xfrm>
        <a:prstGeom prst="roundRect">
          <a:avLst/>
        </a:prstGeom>
        <a:solidFill>
          <a:schemeClr val="accent2">
            <a:hueOff val="-9618713"/>
            <a:satOff val="0"/>
            <a:lumOff val="-2784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Odpowiedzialność pracodawcy za wykroczenie</a:t>
          </a:r>
        </a:p>
      </dsp:txBody>
      <dsp:txXfrm>
        <a:off x="5392074" y="1414745"/>
        <a:ext cx="2053332" cy="15987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EEFF2B-0721-7148-92D1-1650B5B78E9F}" type="datetimeFigureOut">
              <a:rPr lang="pl-PL" smtClean="0"/>
              <a:t>26.08.2025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02B4DB-5212-AD42-B2C1-BD19AC94D45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92773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" Type="http://schemas.openxmlformats.org/officeDocument/2006/relationships/image" Target="../media/image4.png"/><Relationship Id="rId16" Type="http://schemas.openxmlformats.org/officeDocument/2006/relationships/image" Target="../media/image2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10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1026613" y="1973818"/>
            <a:ext cx="8639675" cy="4326381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</a:extLst>
          </p:cNvPr>
          <p:cNvSpPr/>
          <p:nvPr userDrawn="1"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 descr="Obraz zawierający tekst&#10;&#10;Opis wygenerowany automatycznie">
            <a:extLst>
              <a:ext uri="{FF2B5EF4-FFF2-40B4-BE49-F238E27FC236}">
                <a16:creationId xmlns:a16="http://schemas.microsoft.com/office/drawing/2014/main" id="{49D1ECBE-9DB2-9B2A-CE8F-84EF95EA4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60" y="1973818"/>
            <a:ext cx="3959225" cy="720090"/>
          </a:xfrm>
          <a:prstGeom prst="rect">
            <a:avLst/>
          </a:prstGeom>
        </p:spPr>
      </p:pic>
      <p:pic>
        <p:nvPicPr>
          <p:cNvPr id="14" name="Obraz 13">
            <a:extLst>
              <a:ext uri="{FF2B5EF4-FFF2-40B4-BE49-F238E27FC236}">
                <a16:creationId xmlns:a16="http://schemas.microsoft.com/office/drawing/2014/main" id="{2B41AD81-079D-B212-C8B7-9A9D3BEE517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32" y="540402"/>
            <a:ext cx="1080000" cy="1080000"/>
          </a:xfrm>
          <a:prstGeom prst="rect">
            <a:avLst/>
          </a:prstGeom>
        </p:spPr>
      </p:pic>
      <p:pic>
        <p:nvPicPr>
          <p:cNvPr id="15" name="Obraz 14">
            <a:extLst>
              <a:ext uri="{FF2B5EF4-FFF2-40B4-BE49-F238E27FC236}">
                <a16:creationId xmlns:a16="http://schemas.microsoft.com/office/drawing/2014/main" id="{0A433181-6EED-44B3-4822-4AF9E6BA906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788" y="540402"/>
            <a:ext cx="1080000" cy="1080000"/>
          </a:xfrm>
          <a:prstGeom prst="rect">
            <a:avLst/>
          </a:prstGeom>
        </p:spPr>
      </p:pic>
      <p:pic>
        <p:nvPicPr>
          <p:cNvPr id="16" name="Obraz 15">
            <a:extLst>
              <a:ext uri="{FF2B5EF4-FFF2-40B4-BE49-F238E27FC236}">
                <a16:creationId xmlns:a16="http://schemas.microsoft.com/office/drawing/2014/main" id="{276322E5-6025-7EA2-67FB-9F57E921005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3944" y="540402"/>
            <a:ext cx="1080000" cy="108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59113"/>
            <a:ext cx="7920115" cy="1107677"/>
          </a:xfrm>
        </p:spPr>
        <p:txBody>
          <a:bodyPr anchor="t" anchorCtr="0"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2A3D249-6366-4532-95C2-9DDC07D17B44}" type="datetime1">
              <a:rPr lang="pl-PL" smtClean="0"/>
              <a:t>26.08.2025</a:t>
            </a:fld>
            <a:endParaRPr lang="pl-PL" dirty="0"/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7672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końc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rostokąt 11">
            <a:extLst>
              <a:ext uri="{FF2B5EF4-FFF2-40B4-BE49-F238E27FC236}">
                <a16:creationId xmlns:a16="http://schemas.microsoft.com/office/drawing/2014/main" id="{F8E39A3A-22D6-B8ED-2F58-16F69704FFAA}"/>
              </a:ext>
            </a:extLst>
          </p:cNvPr>
          <p:cNvSpPr/>
          <p:nvPr userDrawn="1"/>
        </p:nvSpPr>
        <p:spPr>
          <a:xfrm>
            <a:off x="2465388" y="4500563"/>
            <a:ext cx="8226426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Symbol zastępczy obrazu 10">
            <a:extLst>
              <a:ext uri="{FF2B5EF4-FFF2-40B4-BE49-F238E27FC236}">
                <a16:creationId xmlns:a16="http://schemas.microsoft.com/office/drawing/2014/main" id="{A760FD32-D539-3290-0E5F-1B5EF08EB2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25525" y="0"/>
            <a:ext cx="8640763" cy="5221288"/>
          </a:xfrm>
          <a:custGeom>
            <a:avLst/>
            <a:gdLst>
              <a:gd name="connsiteX0" fmla="*/ 0 w 8640763"/>
              <a:gd name="connsiteY0" fmla="*/ 0 h 5221288"/>
              <a:gd name="connsiteX1" fmla="*/ 8640763 w 8640763"/>
              <a:gd name="connsiteY1" fmla="*/ 0 h 5221288"/>
              <a:gd name="connsiteX2" fmla="*/ 8640763 w 8640763"/>
              <a:gd name="connsiteY2" fmla="*/ 4500563 h 5221288"/>
              <a:gd name="connsiteX3" fmla="*/ 1439863 w 8640763"/>
              <a:gd name="connsiteY3" fmla="*/ 4500563 h 5221288"/>
              <a:gd name="connsiteX4" fmla="*/ 1439863 w 8640763"/>
              <a:gd name="connsiteY4" fmla="*/ 5221288 h 5221288"/>
              <a:gd name="connsiteX5" fmla="*/ 0 w 8640763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640763" h="5221288">
                <a:moveTo>
                  <a:pt x="0" y="0"/>
                </a:moveTo>
                <a:lnTo>
                  <a:pt x="8640763" y="0"/>
                </a:lnTo>
                <a:lnTo>
                  <a:pt x="8640763" y="4500563"/>
                </a:lnTo>
                <a:lnTo>
                  <a:pt x="1439863" y="4500563"/>
                </a:lnTo>
                <a:lnTo>
                  <a:pt x="1439863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pic>
        <p:nvPicPr>
          <p:cNvPr id="7" name="Obraz 6" descr="Obraz zawierający tekst&#10;&#10;Opis wygenerowany automatycznie">
            <a:extLst>
              <a:ext uri="{FF2B5EF4-FFF2-40B4-BE49-F238E27FC236}">
                <a16:creationId xmlns:a16="http://schemas.microsoft.com/office/drawing/2014/main" id="{3B4B8A84-3D08-244B-BF5B-6E361D1A74B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6975" y="4500563"/>
            <a:ext cx="3959225" cy="720090"/>
          </a:xfrm>
          <a:prstGeom prst="rect">
            <a:avLst/>
          </a:prstGeom>
        </p:spPr>
      </p:pic>
      <p:sp>
        <p:nvSpPr>
          <p:cNvPr id="2" name="Tytuł 1">
            <a:extLst>
              <a:ext uri="{FF2B5EF4-FFF2-40B4-BE49-F238E27FC236}">
                <a16:creationId xmlns:a16="http://schemas.microsoft.com/office/drawing/2014/main" id="{C3C397EF-E780-3941-A190-8FF660EE90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25750" y="5593629"/>
            <a:ext cx="7559675" cy="705572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pic>
        <p:nvPicPr>
          <p:cNvPr id="8" name="Obraz 7" descr="znak Funduszy Europejskich">
            <a:extLst>
              <a:ext uri="{FF2B5EF4-FFF2-40B4-BE49-F238E27FC236}">
                <a16:creationId xmlns:a16="http://schemas.microsoft.com/office/drawing/2014/main" id="{BFD80FA4-66E0-3049-A92A-085F431CEB0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9" name="Obraz 8" descr="flaga Unii Europejskie z dopiskiem dofinansowane przez Unię Europejską">
            <a:extLst>
              <a:ext uri="{FF2B5EF4-FFF2-40B4-BE49-F238E27FC236}">
                <a16:creationId xmlns:a16="http://schemas.microsoft.com/office/drawing/2014/main" id="{695F0183-048A-AF46-A850-8C265BFACC2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0" name="Obraz 9" descr="barwy RP">
            <a:extLst>
              <a:ext uri="{FF2B5EF4-FFF2-40B4-BE49-F238E27FC236}">
                <a16:creationId xmlns:a16="http://schemas.microsoft.com/office/drawing/2014/main" id="{875F5C9C-57CB-134D-A405-3BC05A23D856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084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1025525" y="1983572"/>
            <a:ext cx="8640763" cy="4316627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 descr="Obraz zawierający tekst&#10;&#10;Opis wygenerowany automatycznie">
            <a:extLst>
              <a:ext uri="{FF2B5EF4-FFF2-40B4-BE49-F238E27FC236}">
                <a16:creationId xmlns:a16="http://schemas.microsoft.com/office/drawing/2014/main" id="{49D1ECBE-9DB2-9B2A-CE8F-84EF95EA4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525" y="1983572"/>
            <a:ext cx="3959225" cy="7200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70227"/>
            <a:ext cx="7920115" cy="1087764"/>
          </a:xfrm>
        </p:spPr>
        <p:txBody>
          <a:bodyPr anchor="t" anchorCtr="0"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68EEE8EE-D7CF-4F1D-849B-3E54D1DD80B0}" type="datetime1">
              <a:rPr lang="pl-PL" smtClean="0"/>
              <a:t>26.08.2025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 descr="flaga Unii Europejskiej z dopiskiem dofinansowane przez Unię Europejską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  <p:pic>
        <p:nvPicPr>
          <p:cNvPr id="6" name="Obraz 5">
            <a:extLst>
              <a:ext uri="{FF2B5EF4-FFF2-40B4-BE49-F238E27FC236}">
                <a16:creationId xmlns:a16="http://schemas.microsoft.com/office/drawing/2014/main" id="{039E0742-6ADE-F448-8437-7F591E1D07F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757" y="1244366"/>
            <a:ext cx="381000" cy="381000"/>
          </a:xfrm>
          <a:prstGeom prst="rect">
            <a:avLst/>
          </a:prstGeom>
        </p:spPr>
      </p:pic>
      <p:pic>
        <p:nvPicPr>
          <p:cNvPr id="17" name="Obraz 16">
            <a:extLst>
              <a:ext uri="{FF2B5EF4-FFF2-40B4-BE49-F238E27FC236}">
                <a16:creationId xmlns:a16="http://schemas.microsoft.com/office/drawing/2014/main" id="{F60567DB-D582-D44E-A6AD-12B2B5F1FE7B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250" y="545866"/>
            <a:ext cx="381000" cy="381000"/>
          </a:xfrm>
          <a:prstGeom prst="rect">
            <a:avLst/>
          </a:prstGeom>
        </p:spPr>
      </p:pic>
      <p:pic>
        <p:nvPicPr>
          <p:cNvPr id="19" name="Obraz 18">
            <a:extLst>
              <a:ext uri="{FF2B5EF4-FFF2-40B4-BE49-F238E27FC236}">
                <a16:creationId xmlns:a16="http://schemas.microsoft.com/office/drawing/2014/main" id="{39EEE39C-033E-F640-8C4C-E23D91BEA336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511" y="1244366"/>
            <a:ext cx="381000" cy="381000"/>
          </a:xfrm>
          <a:prstGeom prst="rect">
            <a:avLst/>
          </a:prstGeom>
        </p:spPr>
      </p:pic>
      <p:pic>
        <p:nvPicPr>
          <p:cNvPr id="21" name="Obraz 20">
            <a:extLst>
              <a:ext uri="{FF2B5EF4-FFF2-40B4-BE49-F238E27FC236}">
                <a16:creationId xmlns:a16="http://schemas.microsoft.com/office/drawing/2014/main" id="{C169AC8E-96EA-1048-803E-97D6CEE5E102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786" y="538288"/>
            <a:ext cx="381000" cy="381000"/>
          </a:xfrm>
          <a:prstGeom prst="rect">
            <a:avLst/>
          </a:prstGeom>
        </p:spPr>
      </p:pic>
      <p:pic>
        <p:nvPicPr>
          <p:cNvPr id="23" name="Obraz 22">
            <a:extLst>
              <a:ext uri="{FF2B5EF4-FFF2-40B4-BE49-F238E27FC236}">
                <a16:creationId xmlns:a16="http://schemas.microsoft.com/office/drawing/2014/main" id="{D5D90F56-CFD2-1A40-B479-B556FC2D370D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525" y="545866"/>
            <a:ext cx="381000" cy="381000"/>
          </a:xfrm>
          <a:prstGeom prst="rect">
            <a:avLst/>
          </a:prstGeom>
        </p:spPr>
      </p:pic>
      <p:pic>
        <p:nvPicPr>
          <p:cNvPr id="25" name="Obraz 24">
            <a:extLst>
              <a:ext uri="{FF2B5EF4-FFF2-40B4-BE49-F238E27FC236}">
                <a16:creationId xmlns:a16="http://schemas.microsoft.com/office/drawing/2014/main" id="{48E96C1A-FA5C-A24F-9872-8608B9B3BC4F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4293" y="1254829"/>
            <a:ext cx="381000" cy="381000"/>
          </a:xfrm>
          <a:prstGeom prst="rect">
            <a:avLst/>
          </a:prstGeom>
        </p:spPr>
      </p:pic>
      <p:pic>
        <p:nvPicPr>
          <p:cNvPr id="27" name="Obraz 26">
            <a:extLst>
              <a:ext uri="{FF2B5EF4-FFF2-40B4-BE49-F238E27FC236}">
                <a16:creationId xmlns:a16="http://schemas.microsoft.com/office/drawing/2014/main" id="{28B2440F-CBE5-784D-ADC8-E797F64F472B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37" y="543567"/>
            <a:ext cx="381000" cy="381000"/>
          </a:xfrm>
          <a:prstGeom prst="rect">
            <a:avLst/>
          </a:prstGeom>
        </p:spPr>
      </p:pic>
      <p:pic>
        <p:nvPicPr>
          <p:cNvPr id="29" name="Obraz 28">
            <a:extLst>
              <a:ext uri="{FF2B5EF4-FFF2-40B4-BE49-F238E27FC236}">
                <a16:creationId xmlns:a16="http://schemas.microsoft.com/office/drawing/2014/main" id="{1C717A0E-10D0-FA43-BF65-49909BDCEAFA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7018" y="535269"/>
            <a:ext cx="381000" cy="381000"/>
          </a:xfrm>
          <a:prstGeom prst="rect">
            <a:avLst/>
          </a:prstGeom>
        </p:spPr>
      </p:pic>
      <p:pic>
        <p:nvPicPr>
          <p:cNvPr id="31" name="Obraz 30">
            <a:extLst>
              <a:ext uri="{FF2B5EF4-FFF2-40B4-BE49-F238E27FC236}">
                <a16:creationId xmlns:a16="http://schemas.microsoft.com/office/drawing/2014/main" id="{A2891D6F-956C-9342-B2BB-C701A5BC5154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2256" y="531095"/>
            <a:ext cx="381000" cy="381000"/>
          </a:xfrm>
          <a:prstGeom prst="rect">
            <a:avLst/>
          </a:prstGeom>
        </p:spPr>
      </p:pic>
      <p:pic>
        <p:nvPicPr>
          <p:cNvPr id="33" name="Obraz 32">
            <a:extLst>
              <a:ext uri="{FF2B5EF4-FFF2-40B4-BE49-F238E27FC236}">
                <a16:creationId xmlns:a16="http://schemas.microsoft.com/office/drawing/2014/main" id="{7DE0C268-A93E-1C47-9AA3-10F1F10D0971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4802" y="1251987"/>
            <a:ext cx="381000" cy="381000"/>
          </a:xfrm>
          <a:prstGeom prst="rect">
            <a:avLst/>
          </a:prstGeom>
        </p:spPr>
      </p:pic>
      <p:pic>
        <p:nvPicPr>
          <p:cNvPr id="35" name="Obraz 34">
            <a:extLst>
              <a:ext uri="{FF2B5EF4-FFF2-40B4-BE49-F238E27FC236}">
                <a16:creationId xmlns:a16="http://schemas.microsoft.com/office/drawing/2014/main" id="{45508241-FE91-D847-8686-4F72BD314220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613" y="1250549"/>
            <a:ext cx="381000" cy="381000"/>
          </a:xfrm>
          <a:prstGeom prst="rect">
            <a:avLst/>
          </a:prstGeom>
        </p:spPr>
      </p:pic>
      <p:pic>
        <p:nvPicPr>
          <p:cNvPr id="37" name="Obraz 36">
            <a:extLst>
              <a:ext uri="{FF2B5EF4-FFF2-40B4-BE49-F238E27FC236}">
                <a16:creationId xmlns:a16="http://schemas.microsoft.com/office/drawing/2014/main" id="{EB9A3203-260A-FA4A-9526-A6276A5756DA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37" y="1250549"/>
            <a:ext cx="381000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0260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owy (krótk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ymbol zastępczy obrazu 16">
            <a:extLst>
              <a:ext uri="{FF2B5EF4-FFF2-40B4-BE49-F238E27FC236}">
                <a16:creationId xmlns:a16="http://schemas.microsoft.com/office/drawing/2014/main" id="{69383BDA-94B1-6FB6-27E3-0CC3DEDF5AF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6784975" cy="5221288"/>
          </a:xfrm>
          <a:custGeom>
            <a:avLst/>
            <a:gdLst>
              <a:gd name="connsiteX0" fmla="*/ 0 w 6784975"/>
              <a:gd name="connsiteY0" fmla="*/ 0 h 5221288"/>
              <a:gd name="connsiteX1" fmla="*/ 6784975 w 6784975"/>
              <a:gd name="connsiteY1" fmla="*/ 0 h 5221288"/>
              <a:gd name="connsiteX2" fmla="*/ 6784975 w 6784975"/>
              <a:gd name="connsiteY2" fmla="*/ 4500563 h 5221288"/>
              <a:gd name="connsiteX3" fmla="*/ 2825750 w 6784975"/>
              <a:gd name="connsiteY3" fmla="*/ 4500563 h 5221288"/>
              <a:gd name="connsiteX4" fmla="*/ 2825750 w 6784975"/>
              <a:gd name="connsiteY4" fmla="*/ 5221288 h 5221288"/>
              <a:gd name="connsiteX5" fmla="*/ 0 w 6784975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84975" h="5221288">
                <a:moveTo>
                  <a:pt x="0" y="0"/>
                </a:moveTo>
                <a:lnTo>
                  <a:pt x="6784975" y="0"/>
                </a:lnTo>
                <a:lnTo>
                  <a:pt x="6784975" y="4500563"/>
                </a:lnTo>
                <a:lnTo>
                  <a:pt x="2825750" y="4500563"/>
                </a:lnTo>
                <a:lnTo>
                  <a:pt x="2825750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 dirty="0"/>
              <a:t>Kliknij ikonę, aby dodać obraz</a:t>
            </a:r>
          </a:p>
        </p:txBody>
      </p:sp>
      <p:sp>
        <p:nvSpPr>
          <p:cNvPr id="13" name="Prostokąt 12">
            <a:extLst>
              <a:ext uri="{FF2B5EF4-FFF2-40B4-BE49-F238E27FC236}">
                <a16:creationId xmlns:a16="http://schemas.microsoft.com/office/drawing/2014/main" id="{38965D1A-9BC8-2AB7-6B73-C2BBDA5D66AA}"/>
              </a:ext>
            </a:extLst>
          </p:cNvPr>
          <p:cNvSpPr/>
          <p:nvPr userDrawn="1"/>
        </p:nvSpPr>
        <p:spPr>
          <a:xfrm>
            <a:off x="2825750" y="4500563"/>
            <a:ext cx="6840538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72808" y="5579563"/>
            <a:ext cx="6133117" cy="648546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6444" y="539750"/>
            <a:ext cx="1799844" cy="366725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857886D-A165-4D54-8DB0-CE6586ECA8EC}" type="datetime1">
              <a:rPr lang="pl-PL" smtClean="0"/>
              <a:t>26.08.2025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70B23A41-17AB-76D8-3EFE-38FC22C5B56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 descr="flaga Unii Europejskie z dopiskiem dofinansowane przez Unię Europejską">
            <a:extLst>
              <a:ext uri="{FF2B5EF4-FFF2-40B4-BE49-F238E27FC236}">
                <a16:creationId xmlns:a16="http://schemas.microsoft.com/office/drawing/2014/main" id="{E8AB2AB5-3131-C310-7606-68997985114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7C93677B-A16E-82CA-7FC4-B6B51516070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  <p:pic>
        <p:nvPicPr>
          <p:cNvPr id="18" name="Obraz 17" descr="Obraz zawierający tekst&#10;&#10;Opis wygenerowany automatycznie">
            <a:extLst>
              <a:ext uri="{FF2B5EF4-FFF2-40B4-BE49-F238E27FC236}">
                <a16:creationId xmlns:a16="http://schemas.microsoft.com/office/drawing/2014/main" id="{EB4DB370-BCB9-D1E9-5613-5A9DCA5F311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750" y="4500563"/>
            <a:ext cx="3959225" cy="720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935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2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>
            <a:extLst>
              <a:ext uri="{FF2B5EF4-FFF2-40B4-BE49-F238E27FC236}">
                <a16:creationId xmlns:a16="http://schemas.microsoft.com/office/drawing/2014/main" id="{0D1F565A-4734-6B49-4F72-233C397DE031}"/>
              </a:ext>
            </a:extLst>
          </p:cNvPr>
          <p:cNvSpPr/>
          <p:nvPr userDrawn="1"/>
        </p:nvSpPr>
        <p:spPr>
          <a:xfrm>
            <a:off x="2825749" y="4500563"/>
            <a:ext cx="7196139" cy="215959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Symbol zastępczy obrazu 8">
            <a:extLst>
              <a:ext uri="{FF2B5EF4-FFF2-40B4-BE49-F238E27FC236}">
                <a16:creationId xmlns:a16="http://schemas.microsoft.com/office/drawing/2014/main" id="{12E8330A-FFD8-2BBA-E745-7200C0738BE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9925" y="0"/>
            <a:ext cx="6835775" cy="4859338"/>
          </a:xfrm>
          <a:custGeom>
            <a:avLst/>
            <a:gdLst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775 w 6835775"/>
              <a:gd name="connsiteY2" fmla="*/ 4500563 h 4859338"/>
              <a:gd name="connsiteX3" fmla="*/ 2155824 w 6835775"/>
              <a:gd name="connsiteY3" fmla="*/ 4500563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35775" h="4859338">
                <a:moveTo>
                  <a:pt x="0" y="0"/>
                </a:moveTo>
                <a:lnTo>
                  <a:pt x="6835775" y="0"/>
                </a:lnTo>
                <a:lnTo>
                  <a:pt x="6835775" y="4500563"/>
                </a:lnTo>
                <a:lnTo>
                  <a:pt x="2155824" y="4500563"/>
                </a:lnTo>
                <a:lnTo>
                  <a:pt x="2155824" y="4859338"/>
                </a:lnTo>
                <a:lnTo>
                  <a:pt x="0" y="48593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7BF7E1EF-0AB1-F3B1-F5CD-6A2AA3056193}"/>
              </a:ext>
            </a:extLst>
          </p:cNvPr>
          <p:cNvSpPr/>
          <p:nvPr userDrawn="1"/>
        </p:nvSpPr>
        <p:spPr>
          <a:xfrm>
            <a:off x="3905250" y="4500562"/>
            <a:ext cx="3600449" cy="359395"/>
          </a:xfrm>
          <a:prstGeom prst="rect">
            <a:avLst/>
          </a:prstGeom>
          <a:solidFill>
            <a:srgbClr val="0052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03E2C530-5988-0861-50D8-1C7FE1662A60}"/>
              </a:ext>
            </a:extLst>
          </p:cNvPr>
          <p:cNvSpPr/>
          <p:nvPr userDrawn="1"/>
        </p:nvSpPr>
        <p:spPr>
          <a:xfrm>
            <a:off x="2825751" y="4500561"/>
            <a:ext cx="1079500" cy="35877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86113" y="5195719"/>
            <a:ext cx="6480176" cy="1320421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79016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lajd - tytuł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905279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lajd - tytuł + 2 elementy zawartości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34000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ajd - tytuł + zdjęcie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5906" y="899836"/>
            <a:ext cx="4320000" cy="1080001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906" y="1979837"/>
            <a:ext cx="4320382" cy="4680002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Symbol zastępczy obrazu 6">
            <a:extLst>
              <a:ext uri="{FF2B5EF4-FFF2-40B4-BE49-F238E27FC236}">
                <a16:creationId xmlns:a16="http://schemas.microsoft.com/office/drawing/2014/main" id="{E681B9F9-7BA5-2D43-A1BD-8AF5D025063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900113"/>
            <a:ext cx="4986338" cy="5759726"/>
          </a:xfrm>
          <a:solidFill>
            <a:schemeClr val="bg1">
              <a:lumMod val="95000"/>
            </a:schemeClr>
          </a:solidFill>
        </p:spPr>
        <p:txBody>
          <a:bodyPr anchor="ctr" anchorCtr="0"/>
          <a:lstStyle>
            <a:lvl1pPr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453987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Slajd - tytuł + zawartość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630E28BA-19A4-6182-CE10-65107EDF6B75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69991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1_Slajd - tytuł + 2 elementy zawartości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A72189C-757E-47DF-313E-E0F36399C09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E363107C-97A9-9A5D-A2A2-E6ABB7ED4C62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95970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5525" y="899836"/>
            <a:ext cx="8640381" cy="1080001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5907" y="1979837"/>
            <a:ext cx="8640382" cy="468000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  <a:endParaRPr lang="en-US" dirty="0"/>
          </a:p>
        </p:txBody>
      </p:sp>
      <p:sp>
        <p:nvSpPr>
          <p:cNvPr id="10" name="Prostokąt 9">
            <a:extLst>
              <a:ext uri="{FF2B5EF4-FFF2-40B4-BE49-F238E27FC236}">
                <a16:creationId xmlns:a16="http://schemas.microsoft.com/office/drawing/2014/main" id="{617E16B8-2BD0-D12E-978E-94E428DF9717}"/>
              </a:ext>
            </a:extLst>
          </p:cNvPr>
          <p:cNvSpPr/>
          <p:nvPr userDrawn="1"/>
        </p:nvSpPr>
        <p:spPr>
          <a:xfrm>
            <a:off x="1025870" y="0"/>
            <a:ext cx="1080742" cy="1793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662915FD-1FF3-5CF3-5C57-034114B5E6A2}"/>
              </a:ext>
            </a:extLst>
          </p:cNvPr>
          <p:cNvSpPr/>
          <p:nvPr userDrawn="1"/>
        </p:nvSpPr>
        <p:spPr>
          <a:xfrm>
            <a:off x="2106612" y="0"/>
            <a:ext cx="7559293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5026AD61-FC69-65FC-05E3-06AA14C893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  <a:noFill/>
        </p:spPr>
        <p:txBody>
          <a:bodyPr vert="horz" lIns="0" tIns="72000" rIns="0" bIns="72000" rtlCol="0" anchor="ctr" anchorCtr="0"/>
          <a:lstStyle>
            <a:lvl1pPr algn="r">
              <a:defRPr sz="10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4C2A84FB-402E-BB6C-632B-D1ADD49B7D8C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86163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25" r:id="rId2"/>
    <p:sldLayoutId id="2147483720" r:id="rId3"/>
    <p:sldLayoutId id="2147483721" r:id="rId4"/>
    <p:sldLayoutId id="2147483710" r:id="rId5"/>
    <p:sldLayoutId id="2147483712" r:id="rId6"/>
    <p:sldLayoutId id="2147483726" r:id="rId7"/>
    <p:sldLayoutId id="2147483740" r:id="rId8"/>
    <p:sldLayoutId id="2147483723" r:id="rId9"/>
    <p:sldLayoutId id="2147483728" r:id="rId10"/>
  </p:sldLayoutIdLst>
  <p:hf hdr="0" ftr="0"/>
  <p:txStyles>
    <p:titleStyle>
      <a:lvl1pPr algn="l" defTabSz="1007943" rtl="0" eaLnBrk="1" latinLnBrk="0" hangingPunct="1">
        <a:lnSpc>
          <a:spcPts val="3600"/>
        </a:lnSpc>
        <a:spcBef>
          <a:spcPct val="0"/>
        </a:spcBef>
        <a:buNone/>
        <a:defRPr sz="2800" b="1" kern="1200">
          <a:solidFill>
            <a:schemeClr val="tx2"/>
          </a:solidFill>
          <a:latin typeface="Open Sans" pitchFamily="2" charset="0"/>
          <a:ea typeface="Open Sans" pitchFamily="2" charset="0"/>
          <a:cs typeface="Open Sans" pitchFamily="2" charset="0"/>
        </a:defRPr>
      </a:lvl1pPr>
    </p:titleStyle>
    <p:bodyStyle>
      <a:lvl1pPr marL="251986" indent="-251986" algn="l" defTabSz="1007943" rtl="0" eaLnBrk="1" latinLnBrk="0" hangingPunct="1">
        <a:lnSpc>
          <a:spcPts val="2400"/>
        </a:lnSpc>
        <a:spcBef>
          <a:spcPts val="1102"/>
        </a:spcBef>
        <a:buClr>
          <a:schemeClr val="accent1"/>
        </a:buClr>
        <a:buFontTx/>
        <a:buBlip>
          <a:blip r:embed="rId12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1pPr>
      <a:lvl2pPr marL="755957" indent="-251986" algn="l" defTabSz="1007943" rtl="0" eaLnBrk="1" latinLnBrk="0" hangingPunct="1">
        <a:lnSpc>
          <a:spcPts val="2400"/>
        </a:lnSpc>
        <a:spcBef>
          <a:spcPts val="551"/>
        </a:spcBef>
        <a:buFontTx/>
        <a:buBlip>
          <a:blip r:embed="rId13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2pPr>
      <a:lvl3pPr marL="1259929" indent="-251986" algn="l" defTabSz="1007943" rtl="0" eaLnBrk="1" latinLnBrk="0" hangingPunct="1">
        <a:lnSpc>
          <a:spcPts val="2400"/>
        </a:lnSpc>
        <a:spcBef>
          <a:spcPts val="551"/>
        </a:spcBef>
        <a:buFontTx/>
        <a:buBlip>
          <a:blip r:embed="rId14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3pPr>
      <a:lvl4pPr marL="1763900" indent="-251986" algn="l" defTabSz="1007943" rtl="0" eaLnBrk="1" latinLnBrk="0" hangingPunct="1">
        <a:lnSpc>
          <a:spcPts val="2400"/>
        </a:lnSpc>
        <a:spcBef>
          <a:spcPts val="55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4pPr>
      <a:lvl5pPr marL="2267872" indent="-251986" algn="l" defTabSz="1007943" rtl="0" eaLnBrk="1" latinLnBrk="0" hangingPunct="1">
        <a:lnSpc>
          <a:spcPts val="2400"/>
        </a:lnSpc>
        <a:spcBef>
          <a:spcPts val="55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193" userDrawn="1">
          <p15:clr>
            <a:srgbClr val="F26B43"/>
          </p15:clr>
        </p15:guide>
        <p15:guide id="2" pos="419" userDrawn="1">
          <p15:clr>
            <a:srgbClr val="F26B43"/>
          </p15:clr>
        </p15:guide>
        <p15:guide id="3" pos="646" userDrawn="1">
          <p15:clr>
            <a:srgbClr val="F26B43"/>
          </p15:clr>
        </p15:guide>
        <p15:guide id="4" pos="873" userDrawn="1">
          <p15:clr>
            <a:srgbClr val="F26B43"/>
          </p15:clr>
        </p15:guide>
        <p15:guide id="5" pos="1100" userDrawn="1">
          <p15:clr>
            <a:srgbClr val="F26B43"/>
          </p15:clr>
        </p15:guide>
        <p15:guide id="6" pos="1327" userDrawn="1">
          <p15:clr>
            <a:srgbClr val="F26B43"/>
          </p15:clr>
        </p15:guide>
        <p15:guide id="7" pos="1553" userDrawn="1">
          <p15:clr>
            <a:srgbClr val="F26B43"/>
          </p15:clr>
        </p15:guide>
        <p15:guide id="8" pos="1780" userDrawn="1">
          <p15:clr>
            <a:srgbClr val="F26B43"/>
          </p15:clr>
        </p15:guide>
        <p15:guide id="9" pos="2007" userDrawn="1">
          <p15:clr>
            <a:srgbClr val="F26B43"/>
          </p15:clr>
        </p15:guide>
        <p15:guide id="10" pos="2234" userDrawn="1">
          <p15:clr>
            <a:srgbClr val="F26B43"/>
          </p15:clr>
        </p15:guide>
        <p15:guide id="11" pos="2460" userDrawn="1">
          <p15:clr>
            <a:srgbClr val="F26B43"/>
          </p15:clr>
        </p15:guide>
        <p15:guide id="12" pos="2687" userDrawn="1">
          <p15:clr>
            <a:srgbClr val="F26B43"/>
          </p15:clr>
        </p15:guide>
        <p15:guide id="13" pos="2914" userDrawn="1">
          <p15:clr>
            <a:srgbClr val="F26B43"/>
          </p15:clr>
        </p15:guide>
        <p15:guide id="14" pos="3141" userDrawn="1">
          <p15:clr>
            <a:srgbClr val="F26B43"/>
          </p15:clr>
        </p15:guide>
        <p15:guide id="15" pos="3368" userDrawn="1">
          <p15:clr>
            <a:srgbClr val="F26B43"/>
          </p15:clr>
        </p15:guide>
        <p15:guide id="16" pos="3594" userDrawn="1">
          <p15:clr>
            <a:srgbClr val="F26B43"/>
          </p15:clr>
        </p15:guide>
        <p15:guide id="17" pos="3821" userDrawn="1">
          <p15:clr>
            <a:srgbClr val="F26B43"/>
          </p15:clr>
        </p15:guide>
        <p15:guide id="18" pos="4048" userDrawn="1">
          <p15:clr>
            <a:srgbClr val="F26B43"/>
          </p15:clr>
        </p15:guide>
        <p15:guide id="19" pos="4275" userDrawn="1">
          <p15:clr>
            <a:srgbClr val="F26B43"/>
          </p15:clr>
        </p15:guide>
        <p15:guide id="20" pos="4501" userDrawn="1">
          <p15:clr>
            <a:srgbClr val="F26B43"/>
          </p15:clr>
        </p15:guide>
        <p15:guide id="21" pos="4728" userDrawn="1">
          <p15:clr>
            <a:srgbClr val="F26B43"/>
          </p15:clr>
        </p15:guide>
        <p15:guide id="22" pos="4955" userDrawn="1">
          <p15:clr>
            <a:srgbClr val="F26B43"/>
          </p15:clr>
        </p15:guide>
        <p15:guide id="23" pos="5182" userDrawn="1">
          <p15:clr>
            <a:srgbClr val="F26B43"/>
          </p15:clr>
        </p15:guide>
        <p15:guide id="24" pos="5408" userDrawn="1">
          <p15:clr>
            <a:srgbClr val="F26B43"/>
          </p15:clr>
        </p15:guide>
        <p15:guide id="25" pos="5635" userDrawn="1">
          <p15:clr>
            <a:srgbClr val="F26B43"/>
          </p15:clr>
        </p15:guide>
        <p15:guide id="26" pos="5862" userDrawn="1">
          <p15:clr>
            <a:srgbClr val="F26B43"/>
          </p15:clr>
        </p15:guide>
        <p15:guide id="27" pos="6089" userDrawn="1">
          <p15:clr>
            <a:srgbClr val="F26B43"/>
          </p15:clr>
        </p15:guide>
        <p15:guide id="28" pos="6316" userDrawn="1">
          <p15:clr>
            <a:srgbClr val="F26B43"/>
          </p15:clr>
        </p15:guide>
        <p15:guide id="29" pos="6542" userDrawn="1">
          <p15:clr>
            <a:srgbClr val="F26B43"/>
          </p15:clr>
        </p15:guide>
        <p15:guide id="30" orient="horz" pos="113" userDrawn="1">
          <p15:clr>
            <a:srgbClr val="F26B43"/>
          </p15:clr>
        </p15:guide>
        <p15:guide id="31" orient="horz" pos="340" userDrawn="1">
          <p15:clr>
            <a:srgbClr val="F26B43"/>
          </p15:clr>
        </p15:guide>
        <p15:guide id="32" orient="horz" pos="567" userDrawn="1">
          <p15:clr>
            <a:srgbClr val="F26B43"/>
          </p15:clr>
        </p15:guide>
        <p15:guide id="33" orient="horz" pos="794" userDrawn="1">
          <p15:clr>
            <a:srgbClr val="F26B43"/>
          </p15:clr>
        </p15:guide>
        <p15:guide id="34" orient="horz" pos="1020" userDrawn="1">
          <p15:clr>
            <a:srgbClr val="F26B43"/>
          </p15:clr>
        </p15:guide>
        <p15:guide id="35" orient="horz" pos="1247" userDrawn="1">
          <p15:clr>
            <a:srgbClr val="F26B43"/>
          </p15:clr>
        </p15:guide>
        <p15:guide id="36" orient="horz" pos="1474" userDrawn="1">
          <p15:clr>
            <a:srgbClr val="F26B43"/>
          </p15:clr>
        </p15:guide>
        <p15:guide id="37" orient="horz" pos="1701" userDrawn="1">
          <p15:clr>
            <a:srgbClr val="F26B43"/>
          </p15:clr>
        </p15:guide>
        <p15:guide id="38" orient="horz" pos="1927" userDrawn="1">
          <p15:clr>
            <a:srgbClr val="F26B43"/>
          </p15:clr>
        </p15:guide>
        <p15:guide id="39" orient="horz" pos="2154" userDrawn="1">
          <p15:clr>
            <a:srgbClr val="F26B43"/>
          </p15:clr>
        </p15:guide>
        <p15:guide id="40" orient="horz" pos="2381" userDrawn="1">
          <p15:clr>
            <a:srgbClr val="F26B43"/>
          </p15:clr>
        </p15:guide>
        <p15:guide id="41" orient="horz" pos="2608" userDrawn="1">
          <p15:clr>
            <a:srgbClr val="F26B43"/>
          </p15:clr>
        </p15:guide>
        <p15:guide id="42" orient="horz" pos="2835" userDrawn="1">
          <p15:clr>
            <a:srgbClr val="F26B43"/>
          </p15:clr>
        </p15:guide>
        <p15:guide id="43" orient="horz" pos="3061" userDrawn="1">
          <p15:clr>
            <a:srgbClr val="F26B43"/>
          </p15:clr>
        </p15:guide>
        <p15:guide id="44" orient="horz" pos="3288" userDrawn="1">
          <p15:clr>
            <a:srgbClr val="F26B43"/>
          </p15:clr>
        </p15:guide>
        <p15:guide id="45" orient="horz" pos="3515" userDrawn="1">
          <p15:clr>
            <a:srgbClr val="F26B43"/>
          </p15:clr>
        </p15:guide>
        <p15:guide id="46" orient="horz" pos="3742" userDrawn="1">
          <p15:clr>
            <a:srgbClr val="F26B43"/>
          </p15:clr>
        </p15:guide>
        <p15:guide id="47" orient="horz" pos="3968" userDrawn="1">
          <p15:clr>
            <a:srgbClr val="F26B43"/>
          </p15:clr>
        </p15:guide>
        <p15:guide id="48" orient="horz" pos="4195" userDrawn="1">
          <p15:clr>
            <a:srgbClr val="F26B43"/>
          </p15:clr>
        </p15:guide>
        <p15:guide id="49" orient="horz" pos="4422" userDrawn="1">
          <p15:clr>
            <a:srgbClr val="F26B43"/>
          </p15:clr>
        </p15:guide>
        <p15:guide id="50" orient="horz" pos="464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sip.lex.pl/#/jurisprudence/520677734/1/iii-kk-333-09-postanowienie-sadu-najwyzszego?cm=URELATIONS" TargetMode="Externa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sip.lex.pl/#/jurisprudence/520737574/1/iii-sa-kr-63-09-wyrok-wojewodzkiego-sadu-administracyjnego-w-krakowie?cm=URELATIONS" TargetMode="Externa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s://sip.lex.pl/#/search-hypertext/17506209_art(6)_1" TargetMode="Externa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hyperlink" Target="https://dzienniklodzki.pl/wypadki-w-miejscu-pracy-nie-uwierzysz-jakie-wypadki-zdarzaja-sie-pracownikom-urzedu-miasta-lodzi/ar/c1-17389183" TargetMode="Externa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>
            <a:extLst>
              <a:ext uri="{FF2B5EF4-FFF2-40B4-BE49-F238E27FC236}">
                <a16:creationId xmlns:a16="http://schemas.microsoft.com/office/drawing/2014/main" id="{2726208F-D6F7-1381-5132-3B60A6BFE7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94776" y="2853214"/>
            <a:ext cx="7920115" cy="1152128"/>
          </a:xfrm>
        </p:spPr>
        <p:txBody>
          <a:bodyPr>
            <a:normAutofit fontScale="90000"/>
          </a:bodyPr>
          <a:lstStyle/>
          <a:p>
            <a:pPr algn="ctr">
              <a:lnSpc>
                <a:spcPct val="100000"/>
              </a:lnSpc>
            </a:pPr>
            <a:r>
              <a:rPr lang="pl-PL" dirty="0"/>
              <a:t>Zarządzanie zasobami ludzkimi </a:t>
            </a:r>
            <a:br>
              <a:rPr lang="pl-PL" dirty="0"/>
            </a:br>
            <a:r>
              <a:rPr lang="pl-PL" dirty="0"/>
              <a:t>w samorządzie terytorialnym</a:t>
            </a:r>
            <a:br>
              <a:rPr lang="pl-PL" dirty="0"/>
            </a:br>
            <a:br>
              <a:rPr lang="pl-PL" dirty="0"/>
            </a:br>
            <a:r>
              <a:rPr lang="pl-PL" sz="3100" dirty="0">
                <a:latin typeface="Aptos Narrow" panose="020B0004020202020204" pitchFamily="34" charset="0"/>
              </a:rPr>
              <a:t>Moduł 1: Podstawy prawne zarządzania zasobami ludzkimi w jednostkach samorządu terytorialnego</a:t>
            </a:r>
          </a:p>
        </p:txBody>
      </p:sp>
      <p:sp>
        <p:nvSpPr>
          <p:cNvPr id="5" name="Podtytuł 4">
            <a:extLst>
              <a:ext uri="{FF2B5EF4-FFF2-40B4-BE49-F238E27FC236}">
                <a16:creationId xmlns:a16="http://schemas.microsoft.com/office/drawing/2014/main" id="{0F4B11A1-2445-C731-5567-0EBA6FAF89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45163" y="5429147"/>
            <a:ext cx="7920037" cy="801569"/>
          </a:xfrm>
        </p:spPr>
        <p:txBody>
          <a:bodyPr>
            <a:normAutofit/>
          </a:bodyPr>
          <a:lstStyle/>
          <a:p>
            <a:pPr algn="r">
              <a:lnSpc>
                <a:spcPct val="100000"/>
              </a:lnSpc>
            </a:pPr>
            <a:r>
              <a:rPr lang="pl-PL" sz="2000" b="0" dirty="0"/>
              <a:t>dr hab. Magdalena Tabernacka, prof. </a:t>
            </a:r>
            <a:r>
              <a:rPr lang="pl-PL" sz="2000" b="0" dirty="0" err="1"/>
              <a:t>UWr</a:t>
            </a:r>
            <a:r>
              <a:rPr lang="pl-PL" sz="2000" b="0" dirty="0"/>
              <a:t>.</a:t>
            </a:r>
          </a:p>
          <a:p>
            <a:pPr algn="r">
              <a:lnSpc>
                <a:spcPct val="100000"/>
              </a:lnSpc>
            </a:pPr>
            <a:r>
              <a:rPr lang="pl-PL" sz="2000" b="0" dirty="0"/>
              <a:t>dr Justyna Mielczarek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0616822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>
            <a:extLst>
              <a:ext uri="{FF2B5EF4-FFF2-40B4-BE49-F238E27FC236}">
                <a16:creationId xmlns:a16="http://schemas.microsoft.com/office/drawing/2014/main" id="{BD18EF7C-D32F-1156-CC3B-82F4415D0631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979844" y="2099909"/>
            <a:ext cx="8733874" cy="4535805"/>
          </a:xfrm>
        </p:spPr>
        <p:txBody>
          <a:bodyPr>
            <a:normAutofit fontScale="92500"/>
          </a:bodyPr>
          <a:lstStyle/>
          <a:p>
            <a:pPr marL="403177" indent="-282224">
              <a:lnSpc>
                <a:spcPct val="90000"/>
              </a:lnSpc>
              <a:buFont typeface="Wingdings 3"/>
              <a:buChar char=""/>
              <a:defRPr/>
            </a:pPr>
            <a:r>
              <a:rPr lang="pl-PL" sz="2866" dirty="0"/>
              <a:t>zastosowanie: tam gdzie potrzebny jest  stabilny zasób kadrowy: służba cywilna, służby mundurowe</a:t>
            </a:r>
          </a:p>
          <a:p>
            <a:pPr marL="403177" indent="-282224">
              <a:lnSpc>
                <a:spcPct val="90000"/>
              </a:lnSpc>
              <a:buFont typeface="Wingdings 3"/>
              <a:buChar char=""/>
              <a:defRPr/>
            </a:pPr>
            <a:r>
              <a:rPr lang="pl-PL" sz="2866" dirty="0"/>
              <a:t>zatrudnienie: DOŻYWOTNIE - stosunek pracy, mianowanie</a:t>
            </a:r>
          </a:p>
          <a:p>
            <a:pPr marL="403177" indent="-282224">
              <a:lnSpc>
                <a:spcPct val="90000"/>
              </a:lnSpc>
              <a:buFont typeface="Wingdings 3"/>
              <a:buChar char=""/>
              <a:defRPr/>
            </a:pPr>
            <a:r>
              <a:rPr lang="pl-PL" sz="2866" dirty="0"/>
              <a:t>Cechy: </a:t>
            </a:r>
          </a:p>
          <a:p>
            <a:pPr marL="403177" indent="-282224">
              <a:lnSpc>
                <a:spcPct val="90000"/>
              </a:lnSpc>
              <a:buNone/>
              <a:defRPr/>
            </a:pPr>
            <a:r>
              <a:rPr lang="pl-PL" sz="2866" dirty="0"/>
              <a:t>- stopniowa kariera urzędnicza od dołu do góry hierarchii </a:t>
            </a:r>
          </a:p>
          <a:p>
            <a:pPr marL="403177" indent="-282224">
              <a:lnSpc>
                <a:spcPct val="90000"/>
              </a:lnSpc>
              <a:buNone/>
              <a:defRPr/>
            </a:pPr>
            <a:r>
              <a:rPr lang="pl-PL" sz="2866" dirty="0"/>
              <a:t>- pracodawca – państwo</a:t>
            </a:r>
          </a:p>
          <a:p>
            <a:pPr marL="403177" indent="-282224">
              <a:lnSpc>
                <a:spcPct val="90000"/>
              </a:lnSpc>
              <a:buNone/>
              <a:defRPr/>
            </a:pPr>
            <a:r>
              <a:rPr lang="pl-PL" sz="2866" dirty="0"/>
              <a:t>- postępowanie rekrutacyjne- ogólne predyspozycje</a:t>
            </a:r>
          </a:p>
        </p:txBody>
      </p:sp>
      <p:sp>
        <p:nvSpPr>
          <p:cNvPr id="30722" name="Rectangle 2">
            <a:extLst>
              <a:ext uri="{FF2B5EF4-FFF2-40B4-BE49-F238E27FC236}">
                <a16:creationId xmlns:a16="http://schemas.microsoft.com/office/drawing/2014/main" id="{D9826B82-BBC1-5C44-55CB-4B21CDB1BBF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pl-PL"/>
              <a:t>model kariery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3">
            <a:extLst>
              <a:ext uri="{FF2B5EF4-FFF2-40B4-BE49-F238E27FC236}">
                <a16:creationId xmlns:a16="http://schemas.microsoft.com/office/drawing/2014/main" id="{14AF8AD1-FE59-49BB-7425-38D478636D2C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802485" y="2915741"/>
            <a:ext cx="8812621" cy="3340345"/>
          </a:xfrm>
        </p:spPr>
        <p:txBody>
          <a:bodyPr>
            <a:normAutofit/>
          </a:bodyPr>
          <a:lstStyle/>
          <a:p>
            <a:pPr eaLnBrk="1" hangingPunct="1"/>
            <a:r>
              <a:rPr lang="pl-PL" altLang="pl-PL" sz="2800" dirty="0"/>
              <a:t>funkcja a zatrudnienie</a:t>
            </a:r>
          </a:p>
          <a:p>
            <a:pPr eaLnBrk="1" hangingPunct="1">
              <a:lnSpc>
                <a:spcPct val="100000"/>
              </a:lnSpc>
            </a:pPr>
            <a:r>
              <a:rPr lang="pl-PL" altLang="pl-PL" sz="2800" dirty="0"/>
              <a:t>stosunek pracy</a:t>
            </a:r>
          </a:p>
          <a:p>
            <a:pPr eaLnBrk="1" hangingPunct="1">
              <a:lnSpc>
                <a:spcPct val="100000"/>
              </a:lnSpc>
            </a:pPr>
            <a:r>
              <a:rPr lang="pl-PL" altLang="pl-PL" sz="2800" dirty="0"/>
              <a:t>umowy cywilnoprawne</a:t>
            </a:r>
          </a:p>
          <a:p>
            <a:pPr eaLnBrk="1" hangingPunct="1">
              <a:lnSpc>
                <a:spcPct val="100000"/>
              </a:lnSpc>
            </a:pPr>
            <a:r>
              <a:rPr lang="pl-PL" altLang="pl-PL" sz="2800" dirty="0"/>
              <a:t>„czynnik obywatelski”</a:t>
            </a:r>
          </a:p>
          <a:p>
            <a:pPr eaLnBrk="1" hangingPunct="1">
              <a:lnSpc>
                <a:spcPct val="100000"/>
              </a:lnSpc>
            </a:pPr>
            <a:r>
              <a:rPr lang="pl-PL" altLang="pl-PL" sz="2800" dirty="0"/>
              <a:t>kwestia trzeciego sektora</a:t>
            </a:r>
          </a:p>
          <a:p>
            <a:pPr eaLnBrk="1" hangingPunct="1"/>
            <a:endParaRPr lang="pl-PL" altLang="pl-PL" sz="4409" dirty="0"/>
          </a:p>
        </p:txBody>
      </p:sp>
      <p:sp>
        <p:nvSpPr>
          <p:cNvPr id="31746" name="Rectangle 2">
            <a:extLst>
              <a:ext uri="{FF2B5EF4-FFF2-40B4-BE49-F238E27FC236}">
                <a16:creationId xmlns:a16="http://schemas.microsoft.com/office/drawing/2014/main" id="{C0A8E6D3-D17F-FA24-28FE-64A950B5FDB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pl-PL" sz="4189" dirty="0"/>
              <a:t>Stosunek prawny łączący kadry z państwem/ jednostkami s. terytorialnego /urzędem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041FB7-60CF-B249-CC30-FFDE0C9FE1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3">
            <a:extLst>
              <a:ext uri="{FF2B5EF4-FFF2-40B4-BE49-F238E27FC236}">
                <a16:creationId xmlns:a16="http://schemas.microsoft.com/office/drawing/2014/main" id="{35F647E0-BD81-336B-A63E-30F9E9DF8A5E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25907" y="1331565"/>
            <a:ext cx="8640382" cy="5328274"/>
          </a:xfrm>
        </p:spPr>
        <p:txBody>
          <a:bodyPr>
            <a:normAutofit/>
          </a:bodyPr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pl-PL" altLang="pl-PL" dirty="0"/>
              <a:t>Art.  2.  Przepisy ustawy stosuje się do pracowników samorządowych zatrudnionych w: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pl-PL" altLang="pl-PL" dirty="0"/>
              <a:t>1) urzędach marszałkowskich oraz wojewódzkich samorządowych jednostkach organizacyjnych;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pl-PL" altLang="pl-PL" dirty="0"/>
              <a:t>2) starostwach powiatowych oraz powiatowych jednostkach organizacyjnych;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pl-PL" altLang="pl-PL" dirty="0"/>
              <a:t>3) urzędach gmin, jednostkach pomocniczych gmin, gminnych jednostkach budżetowych i samorządowych zakładach budżetowych;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pl-PL" altLang="pl-PL" dirty="0"/>
              <a:t>4) biurach (ich odpowiednikach) związków jednostek samorządu terytorialnego oraz samorządowych zakładów budżetowych utworzonych przez te związki;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pl-PL" altLang="pl-PL" dirty="0"/>
              <a:t>5) biurach (ich odpowiednikach) jednostek administracyjnych jednostek samorządu terytorialnego.</a:t>
            </a:r>
          </a:p>
        </p:txBody>
      </p:sp>
      <p:sp>
        <p:nvSpPr>
          <p:cNvPr id="21506" name="Rectangle 2">
            <a:extLst>
              <a:ext uri="{FF2B5EF4-FFF2-40B4-BE49-F238E27FC236}">
                <a16:creationId xmlns:a16="http://schemas.microsoft.com/office/drawing/2014/main" id="{01B18DE8-5366-3979-EF34-38C227BBC89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92602" y="293987"/>
            <a:ext cx="9071610" cy="1259946"/>
          </a:xfrm>
        </p:spPr>
        <p:txBody>
          <a:bodyPr/>
          <a:lstStyle/>
          <a:p>
            <a:pPr>
              <a:defRPr/>
            </a:pPr>
            <a:r>
              <a:rPr lang="pl-PL" u="sng" dirty="0"/>
              <a:t>Pracownicy samorządowi – zakres stosowania ustawy</a:t>
            </a:r>
          </a:p>
        </p:txBody>
      </p:sp>
    </p:spTree>
    <p:extLst>
      <p:ext uri="{BB962C8B-B14F-4D97-AF65-F5344CB8AC3E}">
        <p14:creationId xmlns:p14="http://schemas.microsoft.com/office/powerpoint/2010/main" val="23694561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3">
            <a:extLst>
              <a:ext uri="{FF2B5EF4-FFF2-40B4-BE49-F238E27FC236}">
                <a16:creationId xmlns:a16="http://schemas.microsoft.com/office/drawing/2014/main" id="{8496F813-1F37-A10F-8148-A1CA1433893B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endParaRPr lang="pl-PL" altLang="pl-PL" dirty="0"/>
          </a:p>
          <a:p>
            <a:pPr eaLnBrk="1" hangingPunct="1">
              <a:lnSpc>
                <a:spcPct val="150000"/>
              </a:lnSpc>
            </a:pPr>
            <a:r>
              <a:rPr lang="pl-PL" altLang="pl-PL" sz="3968" dirty="0"/>
              <a:t>wyżsi urzędnicy,</a:t>
            </a:r>
          </a:p>
          <a:p>
            <a:pPr eaLnBrk="1" hangingPunct="1">
              <a:lnSpc>
                <a:spcPct val="150000"/>
              </a:lnSpc>
            </a:pPr>
            <a:r>
              <a:rPr lang="pl-PL" altLang="pl-PL" sz="3968" dirty="0"/>
              <a:t>średni personel administracyjny,</a:t>
            </a:r>
          </a:p>
          <a:p>
            <a:pPr eaLnBrk="1" hangingPunct="1">
              <a:lnSpc>
                <a:spcPct val="150000"/>
              </a:lnSpc>
            </a:pPr>
            <a:r>
              <a:rPr lang="pl-PL" altLang="pl-PL" sz="3968" dirty="0"/>
              <a:t>personel pomocniczy,</a:t>
            </a:r>
          </a:p>
          <a:p>
            <a:pPr eaLnBrk="1" hangingPunct="1">
              <a:lnSpc>
                <a:spcPct val="150000"/>
              </a:lnSpc>
            </a:pPr>
            <a:r>
              <a:rPr lang="pl-PL" altLang="pl-PL" sz="3968" dirty="0"/>
              <a:t>pracownicy obsługi</a:t>
            </a:r>
          </a:p>
        </p:txBody>
      </p:sp>
      <p:sp>
        <p:nvSpPr>
          <p:cNvPr id="21506" name="Rectangle 2">
            <a:extLst>
              <a:ext uri="{FF2B5EF4-FFF2-40B4-BE49-F238E27FC236}">
                <a16:creationId xmlns:a16="http://schemas.microsoft.com/office/drawing/2014/main" id="{AD9E63BF-28D6-825A-70DB-82B87A2663F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92602" y="293987"/>
            <a:ext cx="9071610" cy="1259946"/>
          </a:xfrm>
        </p:spPr>
        <p:txBody>
          <a:bodyPr/>
          <a:lstStyle/>
          <a:p>
            <a:pPr>
              <a:defRPr/>
            </a:pPr>
            <a:r>
              <a:rPr lang="pl-PL" u="sng" dirty="0"/>
              <a:t>Pracownicy administracji samorządowej  rodzaje (powszechna opinia i tradycyjne postrzeganie)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AED89BA-0D4C-F275-8F42-E1145287AE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Pracownicy samorządowi – literalnie z ustawy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3102B1A8-485D-880F-DEE5-E2320E024D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Art.. 4 ust. 2</a:t>
            </a:r>
          </a:p>
          <a:p>
            <a:pPr>
              <a:buNone/>
            </a:pPr>
            <a:endParaRPr lang="pl-PL" dirty="0"/>
          </a:p>
          <a:p>
            <a:pPr>
              <a:buNone/>
            </a:pPr>
            <a:r>
              <a:rPr lang="pl-PL" sz="2800" dirty="0"/>
              <a:t>Pracownicy samorządowi są zatrudniani na stanowiskach:</a:t>
            </a:r>
          </a:p>
          <a:p>
            <a:pPr>
              <a:buNone/>
            </a:pPr>
            <a:r>
              <a:rPr lang="pl-PL" sz="2800" dirty="0"/>
              <a:t>1. urzędniczych, w tym kierowniczych stanowiskach urzędniczych;</a:t>
            </a:r>
          </a:p>
          <a:p>
            <a:pPr>
              <a:buNone/>
            </a:pPr>
            <a:r>
              <a:rPr lang="pl-PL" sz="2000" dirty="0"/>
              <a:t>2) (uchylony)</a:t>
            </a:r>
          </a:p>
          <a:p>
            <a:pPr>
              <a:buNone/>
            </a:pPr>
            <a:r>
              <a:rPr lang="pl-PL" sz="2800" dirty="0"/>
              <a:t>3) pomocniczych i obsługi.</a:t>
            </a:r>
          </a:p>
          <a:p>
            <a:pPr marL="0" indent="0">
              <a:buNone/>
            </a:pPr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37D718BE-E229-196D-12D7-2D7B5CE1867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14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2915660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87F152B-EABA-03AE-3279-BAE3CAA7E0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/>
              <a:t>II GSK 158/16, Zakres stosowania ustawy z 2008 r. o pracownikach samorządowych. - Wyrok Naczelnego Sądu Administracyjnego </a:t>
            </a:r>
            <a:br>
              <a:rPr lang="pl-PL" dirty="0"/>
            </a:b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6935D781-7987-65D3-F332-7D139E9A37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pl-PL" dirty="0"/>
          </a:p>
          <a:p>
            <a:pPr>
              <a:buNone/>
            </a:pPr>
            <a:r>
              <a:rPr lang="pl-PL" dirty="0"/>
              <a:t>LEX nr 2470950  -  wyrok  z dnia  28 lutego 2018  r. </a:t>
            </a:r>
          </a:p>
          <a:p>
            <a:r>
              <a:rPr lang="pl-PL" dirty="0"/>
              <a:t>Z treści art. 2 ustawy z 2008 r. o pracownikach samorządowych żadną miarą nie można wyprowadzić wniosku, że przepisy tej ustawy nie mają zastosowania do pracowników powiatowej jednostki organizacyjnej tylko z tego powodu, że są oni zatrudnieni przy realizacji projektu finansowanego ze środków unijnych. Brak bowiem prawnych argumentów by uznać, że o stosowaniu przepisów ustawy z 2008 r. o pracownikach samorządowych decyduje źródło, z którego wynagrodzenie tych pracowników jest finansowane.</a:t>
            </a:r>
          </a:p>
          <a:p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4A705F77-107B-2190-A296-E2FF75CE954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15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9241190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B267FF5-5B5D-D065-4A05-7176B99C60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pl-PL" dirty="0">
                <a:hlinkClick r:id="rId2"/>
              </a:rPr>
            </a:br>
            <a:r>
              <a:rPr lang="pl-PL" dirty="0">
                <a:hlinkClick r:id="rId2"/>
              </a:rPr>
              <a:t>III KK 333/09 - Postanowienie Sądu Najwyższego </a:t>
            </a:r>
            <a:br>
              <a:rPr lang="pl-PL" dirty="0"/>
            </a:b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2546FCB2-CAD9-C97D-277D-75BABE851A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pl-PL" dirty="0"/>
          </a:p>
          <a:p>
            <a:pPr>
              <a:buNone/>
            </a:pPr>
            <a:r>
              <a:rPr lang="pl-PL" dirty="0"/>
              <a:t>OSNKW 2010/7/62  -  postanowienie  z dnia  17 lutego 2010  r. </a:t>
            </a:r>
          </a:p>
          <a:p>
            <a:pPr>
              <a:buNone/>
            </a:pPr>
            <a:endParaRPr lang="pl-PL" dirty="0"/>
          </a:p>
          <a:p>
            <a:r>
              <a:rPr lang="pl-PL" dirty="0"/>
              <a:t>Funkcjonariuszem publicznym w rozumieniu art. 115 § 11 pkt 4 k.k. jest pracownik samorządu terytorialnego w ujęciu określonym w ustawie z dnia 21 listopada 2008 r. o pracownikach samorządowych, Dz.U. Nr 223, poz. 1458 (poprzednio ustawa z dnia 22 marca 1990 r. o pracownikach samorządowych, Dz.U. z 2001 r. Nr 142, poz. 1593 ze zm.), o ile nie pełni wyłącznie funkcji usługowych.</a:t>
            </a:r>
          </a:p>
          <a:p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4C990932-789B-6963-9D12-72F0BC003A0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16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468700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2B10625-2D17-3DCC-85DB-CE58974550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>
                <a:hlinkClick r:id="rId2"/>
              </a:rPr>
              <a:t>III SA/Kr 63/09 - Wyrok Wojewódzkiego Sądu Administracyjnego w Krakowie </a:t>
            </a:r>
            <a:br>
              <a:rPr lang="pl-PL" dirty="0"/>
            </a:b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B8483CAB-4373-9B27-E74F-1ACBFA3D8B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pl-PL" dirty="0"/>
          </a:p>
          <a:p>
            <a:pPr>
              <a:buNone/>
            </a:pPr>
            <a:r>
              <a:rPr lang="pl-PL" dirty="0"/>
              <a:t>LEX nr 643878  -  wyrok  z dnia  30 czerwca 2010  r. </a:t>
            </a:r>
          </a:p>
          <a:p>
            <a:r>
              <a:rPr lang="pl-PL" dirty="0"/>
              <a:t>Jednostki pomocnicze (do których zalicza się sołectwo) nie są jednostkami samorządu terytorialnego, gminnymi jednostkami organizacyjnymi, jednostkami organizacyjnymi wspomagającymi działalność organów wykonawczych gmin ani jednostkami administracyjnymi jednostek samorządu terytorialnego, o których mowa w art. 2 pkt 5 ustawy z 2008 r. o pracownikach samorządowych.</a:t>
            </a:r>
          </a:p>
          <a:p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53DE45B9-702C-E0E9-5967-11C631CE257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17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6723598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BC054F-3AD4-074F-F679-64A3E73F76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>
            <a:extLst>
              <a:ext uri="{FF2B5EF4-FFF2-40B4-BE49-F238E27FC236}">
                <a16:creationId xmlns:a16="http://schemas.microsoft.com/office/drawing/2014/main" id="{CC5BB41B-0DD8-B8F7-1B7F-8B256C64E7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897634" y="5164138"/>
            <a:ext cx="6984776" cy="1224136"/>
          </a:xfrm>
        </p:spPr>
        <p:txBody>
          <a:bodyPr>
            <a:normAutofit fontScale="90000"/>
          </a:bodyPr>
          <a:lstStyle/>
          <a:p>
            <a:r>
              <a:rPr lang="pl-PL" dirty="0"/>
              <a:t>NABÓR KADR</a:t>
            </a:r>
            <a:br>
              <a:rPr lang="pl-PL" dirty="0"/>
            </a:br>
            <a:r>
              <a:rPr lang="pl-PL" dirty="0"/>
              <a:t>Czy można stworzyć uczciwy i efektywny sposób naboru kadry w JST?</a:t>
            </a:r>
            <a:br>
              <a:rPr lang="pl-PL" dirty="0"/>
            </a:br>
            <a:br>
              <a:rPr lang="pl-PL" dirty="0"/>
            </a:br>
            <a:br>
              <a:rPr lang="pl-PL" dirty="0"/>
            </a:br>
            <a:br>
              <a:rPr lang="pl-PL" dirty="0"/>
            </a:b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ymbol zastępczy obrazu 3">
            <a:extLst>
              <a:ext uri="{FF2B5EF4-FFF2-40B4-BE49-F238E27FC236}">
                <a16:creationId xmlns:a16="http://schemas.microsoft.com/office/drawing/2014/main" id="{3FD81212-EDA1-1DD1-04F5-B30D1043541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6" name="Symbol zastępczy obrazu 2" descr="Mężczyzna pracuje na komputerze">
            <a:extLst>
              <a:ext uri="{FF2B5EF4-FFF2-40B4-BE49-F238E27FC236}">
                <a16:creationId xmlns:a16="http://schemas.microsoft.com/office/drawing/2014/main" id="{CA74C805-5A69-4E5D-7634-122C301C6F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19" b="3819"/>
          <a:stretch>
            <a:fillRect/>
          </a:stretch>
        </p:blipFill>
        <p:spPr>
          <a:xfrm>
            <a:off x="822325" y="152400"/>
            <a:ext cx="6835775" cy="4859338"/>
          </a:xfrm>
          <a:custGeom>
            <a:avLst/>
            <a:gdLst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775 w 6835775"/>
              <a:gd name="connsiteY2" fmla="*/ 4500563 h 4859338"/>
              <a:gd name="connsiteX3" fmla="*/ 2155824 w 6835775"/>
              <a:gd name="connsiteY3" fmla="*/ 4500563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35775" h="4859338">
                <a:moveTo>
                  <a:pt x="0" y="0"/>
                </a:moveTo>
                <a:lnTo>
                  <a:pt x="6835775" y="0"/>
                </a:lnTo>
                <a:lnTo>
                  <a:pt x="6835775" y="4500563"/>
                </a:lnTo>
                <a:lnTo>
                  <a:pt x="2155824" y="4500563"/>
                </a:lnTo>
                <a:lnTo>
                  <a:pt x="2155824" y="4859338"/>
                </a:lnTo>
                <a:lnTo>
                  <a:pt x="0" y="48593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24129702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3">
            <a:extLst>
              <a:ext uri="{FF2B5EF4-FFF2-40B4-BE49-F238E27FC236}">
                <a16:creationId xmlns:a16="http://schemas.microsoft.com/office/drawing/2014/main" id="{EBE862DE-5D47-59A3-B294-3728C214EE8E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endParaRPr lang="pl-PL" altLang="pl-PL" dirty="0"/>
          </a:p>
          <a:p>
            <a:pPr eaLnBrk="1" hangingPunct="1">
              <a:lnSpc>
                <a:spcPct val="100000"/>
              </a:lnSpc>
            </a:pPr>
            <a:r>
              <a:rPr lang="pl-PL" altLang="pl-PL" sz="3000" dirty="0"/>
              <a:t>konkursy –ogłoszenie publiczne o zamiarze obsadzenia konkretnego stanowiska i uruchomienie procesu aplikacyjnego</a:t>
            </a:r>
          </a:p>
          <a:p>
            <a:pPr eaLnBrk="1" hangingPunct="1">
              <a:lnSpc>
                <a:spcPct val="100000"/>
              </a:lnSpc>
            </a:pPr>
            <a:r>
              <a:rPr lang="pl-PL" altLang="pl-PL" sz="3000" dirty="0"/>
              <a:t>wybór- organy samorządów </a:t>
            </a:r>
          </a:p>
          <a:p>
            <a:pPr eaLnBrk="1" hangingPunct="1">
              <a:lnSpc>
                <a:spcPct val="100000"/>
              </a:lnSpc>
            </a:pPr>
            <a:r>
              <a:rPr lang="pl-PL" altLang="pl-PL" sz="3000" dirty="0"/>
              <a:t>nominacja dyskrecjonalna</a:t>
            </a:r>
          </a:p>
          <a:p>
            <a:pPr eaLnBrk="1" hangingPunct="1">
              <a:lnSpc>
                <a:spcPct val="100000"/>
              </a:lnSpc>
            </a:pPr>
            <a:r>
              <a:rPr lang="pl-PL" altLang="pl-PL" sz="3000" dirty="0"/>
              <a:t>przeniesienie pracownika z innego stanowiska </a:t>
            </a:r>
          </a:p>
        </p:txBody>
      </p:sp>
      <p:sp>
        <p:nvSpPr>
          <p:cNvPr id="34818" name="Rectangle 2">
            <a:extLst>
              <a:ext uri="{FF2B5EF4-FFF2-40B4-BE49-F238E27FC236}">
                <a16:creationId xmlns:a16="http://schemas.microsoft.com/office/drawing/2014/main" id="{83AB8ADA-50DA-3F5F-2A10-B782C0FD3F7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pl-PL"/>
              <a:t>SPOSOBY NABORU KADRY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3">
            <a:extLst>
              <a:ext uri="{FF2B5EF4-FFF2-40B4-BE49-F238E27FC236}">
                <a16:creationId xmlns:a16="http://schemas.microsoft.com/office/drawing/2014/main" id="{06AE44BB-6FD9-C478-7FA6-A743FBFB41FD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217834" y="2351899"/>
            <a:ext cx="8495884" cy="4920788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pl-PL" altLang="pl-PL" dirty="0"/>
              <a:t>KONSTYTUCJA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pl-PL" altLang="pl-PL" dirty="0"/>
              <a:t>Pragmatyka zawodowa:</a:t>
            </a:r>
          </a:p>
          <a:p>
            <a:pPr eaLnBrk="1" hangingPunct="1">
              <a:lnSpc>
                <a:spcPct val="90000"/>
              </a:lnSpc>
            </a:pPr>
            <a:r>
              <a:rPr lang="pl-PL" altLang="pl-PL" sz="2205" dirty="0"/>
              <a:t>Ustawa z dnia 21.11.2008.  o pracownikach samorządowych</a:t>
            </a:r>
          </a:p>
          <a:p>
            <a:pPr eaLnBrk="1" hangingPunct="1">
              <a:lnSpc>
                <a:spcPct val="90000"/>
              </a:lnSpc>
            </a:pPr>
            <a:r>
              <a:rPr lang="pl-PL" altLang="pl-PL" dirty="0"/>
              <a:t>a także ustawy ustrojowe: </a:t>
            </a:r>
            <a:r>
              <a:rPr lang="pl-PL" altLang="pl-PL" dirty="0" err="1"/>
              <a:t>u.s.g</a:t>
            </a:r>
            <a:r>
              <a:rPr lang="pl-PL" altLang="pl-PL" dirty="0"/>
              <a:t>., </a:t>
            </a:r>
            <a:r>
              <a:rPr lang="pl-PL" altLang="pl-PL" dirty="0" err="1"/>
              <a:t>u.s.p</a:t>
            </a:r>
            <a:r>
              <a:rPr lang="pl-PL" altLang="pl-PL" dirty="0"/>
              <a:t>., </a:t>
            </a:r>
            <a:r>
              <a:rPr lang="pl-PL" altLang="pl-PL" dirty="0" err="1"/>
              <a:t>u.s.w</a:t>
            </a:r>
            <a:r>
              <a:rPr lang="pl-PL" altLang="pl-PL" dirty="0"/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pl-PL" altLang="pl-PL" dirty="0">
                <a:solidFill>
                  <a:srgbClr val="FF0066"/>
                </a:solidFill>
              </a:rPr>
              <a:t>kodeks pracy</a:t>
            </a:r>
          </a:p>
          <a:p>
            <a:pPr eaLnBrk="1" hangingPunct="1">
              <a:lnSpc>
                <a:spcPct val="90000"/>
              </a:lnSpc>
            </a:pPr>
            <a:r>
              <a:rPr lang="pl-PL" altLang="pl-PL" dirty="0">
                <a:solidFill>
                  <a:srgbClr val="FF0066"/>
                </a:solidFill>
              </a:rPr>
              <a:t>kodeks cywilny</a:t>
            </a:r>
          </a:p>
        </p:txBody>
      </p:sp>
      <p:sp>
        <p:nvSpPr>
          <p:cNvPr id="33794" name="Rectangle 2">
            <a:extLst>
              <a:ext uri="{FF2B5EF4-FFF2-40B4-BE49-F238E27FC236}">
                <a16:creationId xmlns:a16="http://schemas.microsoft.com/office/drawing/2014/main" id="{F2E5D606-23F6-ECE1-114D-B5597C0FDB7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pl-PL" sz="4189"/>
              <a:t>Status prawny pracownika i urzędnika administracji publicznej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BEC0A2E-3DDA-3F73-56EC-EA9279F260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br>
              <a:rPr lang="pl-PL" dirty="0"/>
            </a:br>
            <a:r>
              <a:rPr lang="pl-PL" dirty="0"/>
              <a:t>Przepisy </a:t>
            </a:r>
            <a:r>
              <a:rPr lang="pl-PL" dirty="0" err="1"/>
              <a:t>antynepotyczne</a:t>
            </a:r>
            <a:r>
              <a:rPr lang="pl-PL" dirty="0"/>
              <a:t> </a:t>
            </a:r>
            <a:r>
              <a:rPr lang="pl-PL" dirty="0" err="1"/>
              <a:t>u.p.s</a:t>
            </a:r>
            <a:r>
              <a:rPr lang="pl-PL" dirty="0"/>
              <a:t>.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ED7AFA00-C763-E9C7-E060-40E98616E5F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05346" y="1979837"/>
            <a:ext cx="4860560" cy="4680018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  <a:buNone/>
            </a:pPr>
            <a:r>
              <a:rPr lang="pl-PL" sz="2400" dirty="0"/>
              <a:t>art.  26.  </a:t>
            </a:r>
            <a:r>
              <a:rPr lang="pl-PL" sz="2400" u="sng" dirty="0"/>
              <a:t>Małżonkowie oraz osoby pozostające ze sobą w stosunku pokrewieństwa do drugiego stopnia włącznie lub powinowactwa pierwszego stopnia oraz w stosunku przysposobienia, opieki lub kurateli </a:t>
            </a:r>
            <a:r>
              <a:rPr lang="pl-PL" sz="2400" dirty="0"/>
              <a:t>nie mogą być zatrudnieni w jednostkach, o których mowa w art. 2, </a:t>
            </a:r>
          </a:p>
          <a:p>
            <a:pPr>
              <a:lnSpc>
                <a:spcPct val="120000"/>
              </a:lnSpc>
              <a:buNone/>
            </a:pPr>
            <a:r>
              <a:rPr lang="pl-PL" sz="2400" dirty="0"/>
              <a:t>jeżeli powstałby między tymi osobami </a:t>
            </a:r>
            <a:r>
              <a:rPr lang="pl-PL" sz="2400" b="1" dirty="0"/>
              <a:t>stosunek bezpośredniej podległości służbowej</a:t>
            </a:r>
            <a:r>
              <a:rPr lang="pl-PL" sz="2400" dirty="0"/>
              <a:t>.</a:t>
            </a:r>
          </a:p>
          <a:p>
            <a:endParaRPr lang="pl-PL" dirty="0"/>
          </a:p>
        </p:txBody>
      </p:sp>
      <p:sp>
        <p:nvSpPr>
          <p:cNvPr id="5" name="Symbol zastępczy zawartości 4">
            <a:extLst>
              <a:ext uri="{FF2B5EF4-FFF2-40B4-BE49-F238E27FC236}">
                <a16:creationId xmlns:a16="http://schemas.microsoft.com/office/drawing/2014/main" id="{2FF2C6E6-946D-E24E-F51F-B0FCE08DBE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849962" y="1979613"/>
            <a:ext cx="4104456" cy="4680226"/>
          </a:xfrm>
        </p:spPr>
        <p:txBody>
          <a:bodyPr>
            <a:normAutofit fontScale="85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pl-PL" b="1" dirty="0">
                <a:solidFill>
                  <a:schemeClr val="tx2"/>
                </a:solidFill>
              </a:rPr>
              <a:t>Art.  2.  </a:t>
            </a:r>
            <a:r>
              <a:rPr lang="pl-PL" dirty="0"/>
              <a:t>Przepisy ustawy stosuje się do pracowników samorządowych zatrudnionych w: urzędach marszałkowskich oraz wojewódzkich samorządowych jednostkach organizacyjnych;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pl-PL" dirty="0"/>
              <a:t>2) starostwach powiatowych oraz powiatowych jednostkach organizacyjnych;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pl-PL" dirty="0"/>
              <a:t>3) urzędach gmin, jednostkach pomocniczych gmin, gminnych jednostkach budżetowych i samorządowych zakładach budżetowych;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pl-PL" dirty="0"/>
              <a:t>4) biurach (ich odpowiednikach) związków jednostek samorządu terytorialnego oraz samorządowych zakładów budżetowych utworzonych przez te związki;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pl-PL" dirty="0"/>
              <a:t>5) biurach (ich odpowiednikach) jednostek administracyjnych jednostek samorządu terytorialnego.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0F41BF89-1735-39BD-E6AF-1574CAED2E0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20</a:t>
            </a:fld>
            <a:endParaRPr lang="pl-PL" dirty="0"/>
          </a:p>
        </p:txBody>
      </p:sp>
      <p:sp>
        <p:nvSpPr>
          <p:cNvPr id="6" name="Strzałka: w prawo 5">
            <a:extLst>
              <a:ext uri="{FF2B5EF4-FFF2-40B4-BE49-F238E27FC236}">
                <a16:creationId xmlns:a16="http://schemas.microsoft.com/office/drawing/2014/main" id="{47A02A56-35B4-C569-3142-E47D0FC15600}"/>
              </a:ext>
            </a:extLst>
          </p:cNvPr>
          <p:cNvSpPr/>
          <p:nvPr/>
        </p:nvSpPr>
        <p:spPr>
          <a:xfrm>
            <a:off x="4049762" y="4067869"/>
            <a:ext cx="1458172" cy="432436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0549665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3">
            <a:extLst>
              <a:ext uri="{FF2B5EF4-FFF2-40B4-BE49-F238E27FC236}">
                <a16:creationId xmlns:a16="http://schemas.microsoft.com/office/drawing/2014/main" id="{4E8EFE74-4A60-D4FE-7405-CB474DF10603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150000"/>
              </a:lnSpc>
            </a:pPr>
            <a:r>
              <a:rPr lang="pl-PL" altLang="pl-PL" sz="4400" dirty="0"/>
              <a:t>na podstawie umowy o pracę </a:t>
            </a:r>
          </a:p>
          <a:p>
            <a:pPr eaLnBrk="1" hangingPunct="1">
              <a:lnSpc>
                <a:spcPct val="150000"/>
              </a:lnSpc>
            </a:pPr>
            <a:r>
              <a:rPr lang="pl-PL" altLang="pl-PL" sz="4400" dirty="0"/>
              <a:t>na podstawie powołania</a:t>
            </a:r>
          </a:p>
          <a:p>
            <a:pPr eaLnBrk="1" hangingPunct="1">
              <a:lnSpc>
                <a:spcPct val="150000"/>
              </a:lnSpc>
            </a:pPr>
            <a:r>
              <a:rPr lang="pl-PL" altLang="pl-PL" sz="4400" dirty="0"/>
              <a:t>na podstawie wyboru</a:t>
            </a:r>
          </a:p>
        </p:txBody>
      </p:sp>
      <p:sp>
        <p:nvSpPr>
          <p:cNvPr id="32770" name="Rectangle 2">
            <a:extLst>
              <a:ext uri="{FF2B5EF4-FFF2-40B4-BE49-F238E27FC236}">
                <a16:creationId xmlns:a16="http://schemas.microsoft.com/office/drawing/2014/main" id="{F98D9277-E710-FA9B-8D8C-C5558435389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pl-PL" dirty="0"/>
              <a:t>Rodzaje stosunku pracy art. 4 ust. 1 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6DBD9D8-CAF1-FF14-057A-5C24B062E6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STOSUNEK PRACY NA PODSTAWIE WYBORU 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329F7552-A4B0-C866-68CA-447EAE773B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pl-PL" dirty="0"/>
              <a:t>a) w urzędzie marszałkowskim: marszałek województwa, wicemarszałek oraz pozostali członkowie zarządu województwa - jeżeli statut województwa tak stanowi,</a:t>
            </a:r>
          </a:p>
          <a:p>
            <a:pPr>
              <a:buNone/>
            </a:pPr>
            <a:r>
              <a:rPr lang="pl-PL" dirty="0"/>
              <a:t>b) w starostwie powiatowym: starosta, wicestarosta oraz pozostali członkowie zarządu powiatu - jeżeli statut powiatu tak stanowi,</a:t>
            </a:r>
          </a:p>
          <a:p>
            <a:pPr>
              <a:buNone/>
            </a:pPr>
            <a:r>
              <a:rPr lang="pl-PL" dirty="0"/>
              <a:t>c) w urzędzie gminy: wójt (burmistrz, prezydent miasta),</a:t>
            </a:r>
          </a:p>
          <a:p>
            <a:pPr>
              <a:buNone/>
            </a:pPr>
            <a:r>
              <a:rPr lang="pl-PL" dirty="0"/>
              <a:t>d) w związkach jednostek samorządu terytorialnego: przewodniczący zarządu związku i pozostali członkowie zarządu - jeżeli statut związku tak stanowi,</a:t>
            </a:r>
          </a:p>
          <a:p>
            <a:pPr>
              <a:buNone/>
            </a:pPr>
            <a:r>
              <a:rPr lang="pl-PL" dirty="0"/>
              <a:t>e)  w urzędzie m.st. Warszawy: burmistrz dzielnicy m.st. Warszawy, zastępca burmistrza dzielnicy m.st. Warszawy i pozostali członkowie zarządu dzielnicy m.st. Warszawy;</a:t>
            </a:r>
          </a:p>
          <a:p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5ED3CA83-7047-72E1-2D63-AD5FF15937E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22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78806424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6851EA6-0D37-4B45-DDB8-5DE5AA24B4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stosunek pracy na podstawie powołania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D85F2B02-450F-D398-49F9-52D447E03E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lnSpc>
                <a:spcPct val="150000"/>
              </a:lnSpc>
            </a:pPr>
            <a:r>
              <a:rPr lang="pl-PL" sz="2800" dirty="0"/>
              <a:t>zastępca wójta (burmistrza, prezydenta miasta), </a:t>
            </a:r>
          </a:p>
          <a:p>
            <a:pPr>
              <a:lnSpc>
                <a:spcPct val="150000"/>
              </a:lnSpc>
            </a:pPr>
            <a:r>
              <a:rPr lang="pl-PL" sz="2800" dirty="0"/>
              <a:t>skarbnik gminy, skarbnik powiatu, skarbnik województwa;</a:t>
            </a:r>
          </a:p>
          <a:p>
            <a:pPr>
              <a:lnSpc>
                <a:spcPct val="150000"/>
              </a:lnSpc>
            </a:pPr>
            <a:r>
              <a:rPr lang="pl-PL" sz="2800" dirty="0"/>
              <a:t>osoby wyznaczone przez Prezesa Rady Ministrów do pełnienia funkcji albo przejęcia zadań i kompetencji organów jednostek samorządu terytorialnego oraz komisarze rządowi powołani w związku z ustanowieniem zarządu komisarycznego w JST są zatrudniani w urzędzie jednostki samorządu terytorialnego na czas pełnienia funkcji albo wykonywania zadań i kompetencji.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8306B8C3-731B-9F8E-9A3B-D26CC4A5A97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23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22306406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3BD4F39-5643-4DFC-CF38-CA8A279DA0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stosunek pracy na podstawie umowy o pracę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204D20E5-030F-82AA-FE0D-AC5C0B99F7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pl-PL" sz="4800" dirty="0"/>
              <a:t>pozostali pracownicy samorządowi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5EBB015B-5C12-0059-39C7-1F99761BFBB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24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80200080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B98A2CD-7A6B-A119-2985-3E44C9B524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pl-PL" dirty="0"/>
              <a:t>Przesłanki zatrudnienia art. 6 </a:t>
            </a:r>
            <a:r>
              <a:rPr lang="pl-PL" dirty="0" err="1"/>
              <a:t>u.p.s</a:t>
            </a:r>
            <a:r>
              <a:rPr lang="pl-PL" dirty="0"/>
              <a:t>.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E70284AA-179E-4527-3109-40C1D12DB6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  <a:buNone/>
            </a:pPr>
            <a:r>
              <a:rPr lang="pl-PL" dirty="0"/>
              <a:t>1. </a:t>
            </a:r>
            <a:r>
              <a:rPr lang="pl-PL" sz="2800" dirty="0"/>
              <a:t>Pracownikiem samorządowym może być osoba, która:1) </a:t>
            </a:r>
          </a:p>
          <a:p>
            <a:pPr>
              <a:lnSpc>
                <a:spcPct val="100000"/>
              </a:lnSpc>
              <a:buNone/>
            </a:pPr>
            <a:r>
              <a:rPr lang="pl-PL" sz="2800" dirty="0"/>
              <a:t>jest obywatelem polskim, z zastrzeżeniem art. 11 ust. 2 i 3;</a:t>
            </a:r>
          </a:p>
          <a:p>
            <a:pPr>
              <a:lnSpc>
                <a:spcPct val="100000"/>
              </a:lnSpc>
              <a:buNone/>
            </a:pPr>
            <a:r>
              <a:rPr lang="pl-PL" sz="2800" dirty="0"/>
              <a:t>2)  ma pełną zdolność do czynności prawnych oraz korzysta z pełni praw publicznych;</a:t>
            </a:r>
          </a:p>
          <a:p>
            <a:pPr>
              <a:lnSpc>
                <a:spcPct val="100000"/>
              </a:lnSpc>
              <a:buNone/>
            </a:pPr>
            <a:r>
              <a:rPr lang="pl-PL" sz="2800" dirty="0"/>
              <a:t>3) posiada kwalifikacje zawodowe wymagane do wykonywania pracy na określonym stanowisku.</a:t>
            </a:r>
          </a:p>
          <a:p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3AA45267-6E9D-973E-0B96-00FE647A409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25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78738257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07E4798-2397-D0C7-0B22-BDB64ACD1B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Dodatkowe przesłanki dla osób zatrudnianych na podstawie wyboru i powołania art. 6 ust. 2 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EDD205A4-55CF-A1F4-876E-1BDDC29E05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pl-PL" sz="2400" dirty="0"/>
              <a:t>Pracownikiem samorządowym zatrudnionym na podstawie wyboru lub powołania może być osoba, która spełnia wymagania określone w ust. 1 oraz nie była skazana prawomocnym wyrokiem sądu za umyślne przestępstwo ścigane z oskarżenia publicznego lub umyślne przestępstwo skarbowe.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7CE33B17-E9BA-7C87-32E0-E14E35B8888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26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13548591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4B0683D-B249-F52B-1F14-A012A61F4B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Dodatkowe przesłanki dla osób zatrudnianych na podstawie umowy o pracę  art. 6 ust. 2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68A015F5-7984-C1CB-1239-E374CD6BAC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pl-PL" sz="2400" dirty="0"/>
              <a:t>Pracownikiem samorządowym zatrudnionym na podstawie umowy o pracę na stanowisku urzędniczym może być osoba, która spełnia wymagania określone w ust. 1 oraz dodatkowo:</a:t>
            </a:r>
          </a:p>
          <a:p>
            <a:pPr>
              <a:buNone/>
            </a:pPr>
            <a:r>
              <a:rPr lang="pl-PL" sz="2400" dirty="0"/>
              <a:t>1) posiada co najmniej wykształcenie średnie lub średnie branżowe;</a:t>
            </a:r>
          </a:p>
          <a:p>
            <a:pPr>
              <a:buNone/>
            </a:pPr>
            <a:r>
              <a:rPr lang="pl-PL" sz="2400" dirty="0"/>
              <a:t>2) nie była skazana prawomocnym wyrokiem sądu za umyślne przestępstwo ścigane z oskarżenia publicznego lub umyślne przestępstwo skarbowe;</a:t>
            </a:r>
          </a:p>
          <a:p>
            <a:pPr>
              <a:buNone/>
            </a:pPr>
            <a:r>
              <a:rPr lang="pl-PL" sz="2400" dirty="0"/>
              <a:t>3) cieszy się nieposzlakowaną opinią.</a:t>
            </a:r>
          </a:p>
          <a:p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2AB38547-4745-8F57-D06F-65664AAE38B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27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87480864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3B8E946-DA4C-0807-8BB4-C6993F5D33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355" y="899836"/>
            <a:ext cx="9288552" cy="1655865"/>
          </a:xfrm>
        </p:spPr>
        <p:txBody>
          <a:bodyPr>
            <a:normAutofit/>
          </a:bodyPr>
          <a:lstStyle/>
          <a:p>
            <a:r>
              <a:rPr lang="pl-PL" dirty="0"/>
              <a:t>Dodatkowe przesłanki dla osób zatrudnianych na kierowniczych stanowiskach (umowa o pracę)  art. 6 ust. 4 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516899A-9D11-29B7-9842-ED7A1F0D4D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5525" y="2411685"/>
            <a:ext cx="8640382" cy="4463978"/>
          </a:xfrm>
        </p:spPr>
        <p:txBody>
          <a:bodyPr/>
          <a:lstStyle/>
          <a:p>
            <a:pPr>
              <a:buNone/>
            </a:pPr>
            <a:r>
              <a:rPr lang="pl-PL" sz="2400" dirty="0"/>
              <a:t>Pracownikiem samorządowym zatrudnionym na podstawie umowy o pracę na kierowniczym stanowisku urzędniczym może być osoba, która spełnia wymagania określone w ust. 1 i ust. 3 pkt 2 i 3 oraz dodatkowo:</a:t>
            </a:r>
          </a:p>
          <a:p>
            <a:pPr>
              <a:buNone/>
            </a:pPr>
            <a:r>
              <a:rPr lang="pl-PL" sz="2400" dirty="0"/>
              <a:t>1) posiada co najmniej trzyletni staż pracy lub wykonywała przez co najmniej 3 lata działalność gospodarczą o charakterze zgodnym z wymaganiami na danym stanowisku;</a:t>
            </a:r>
          </a:p>
          <a:p>
            <a:pPr>
              <a:buNone/>
            </a:pPr>
            <a:r>
              <a:rPr lang="pl-PL" sz="2400" dirty="0"/>
              <a:t>2) posiada wykształcenie wyższe w rozumieniu </a:t>
            </a:r>
            <a:r>
              <a:rPr lang="pl-PL" sz="2400" dirty="0">
                <a:hlinkClick r:id="rId2"/>
              </a:rPr>
              <a:t>przepisów</a:t>
            </a:r>
            <a:r>
              <a:rPr lang="pl-PL" sz="2400" dirty="0"/>
              <a:t> o szkolnictwie wyższym i nauce.</a:t>
            </a:r>
          </a:p>
          <a:p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FAEC299E-1E68-7A30-3FE9-F2E1949720F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28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02147125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6DDFF6-97B2-3185-6D8F-DF0103224B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>
            <a:extLst>
              <a:ext uri="{FF2B5EF4-FFF2-40B4-BE49-F238E27FC236}">
                <a16:creationId xmlns:a16="http://schemas.microsoft.com/office/drawing/2014/main" id="{377B5194-356F-04DC-DF15-AB0B72EB0E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69642" y="5436021"/>
            <a:ext cx="6984776" cy="1224136"/>
          </a:xfrm>
        </p:spPr>
        <p:txBody>
          <a:bodyPr>
            <a:normAutofit fontScale="90000"/>
          </a:bodyPr>
          <a:lstStyle/>
          <a:p>
            <a:r>
              <a:rPr lang="pl-PL" dirty="0"/>
              <a:t>Obowiązki pracownika samorządowego</a:t>
            </a:r>
            <a:br>
              <a:rPr lang="pl-PL" dirty="0"/>
            </a:br>
            <a:r>
              <a:rPr lang="pl-PL" dirty="0"/>
              <a:t> Art. 24 </a:t>
            </a:r>
            <a:r>
              <a:rPr lang="pl-PL" dirty="0" err="1"/>
              <a:t>u.s.p</a:t>
            </a:r>
            <a:r>
              <a:rPr lang="pl-PL" dirty="0"/>
              <a:t>.</a:t>
            </a:r>
            <a:br>
              <a:rPr lang="pl-PL" dirty="0"/>
            </a:br>
            <a:br>
              <a:rPr lang="pl-PL" dirty="0"/>
            </a:b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ymbol zastępczy obrazu 3">
            <a:extLst>
              <a:ext uri="{FF2B5EF4-FFF2-40B4-BE49-F238E27FC236}">
                <a16:creationId xmlns:a16="http://schemas.microsoft.com/office/drawing/2014/main" id="{B49E0682-ED04-63F0-5792-1D8E69D052D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6" name="Symbol zastępczy obrazu 2" descr="Mężczyzna pracuje na komputerze">
            <a:extLst>
              <a:ext uri="{FF2B5EF4-FFF2-40B4-BE49-F238E27FC236}">
                <a16:creationId xmlns:a16="http://schemas.microsoft.com/office/drawing/2014/main" id="{FB75EDD7-4B60-6280-5893-29E2434AB1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19" b="3819"/>
          <a:stretch>
            <a:fillRect/>
          </a:stretch>
        </p:blipFill>
        <p:spPr>
          <a:xfrm>
            <a:off x="822325" y="152400"/>
            <a:ext cx="6835775" cy="4859338"/>
          </a:xfrm>
          <a:custGeom>
            <a:avLst/>
            <a:gdLst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775 w 6835775"/>
              <a:gd name="connsiteY2" fmla="*/ 4500563 h 4859338"/>
              <a:gd name="connsiteX3" fmla="*/ 2155824 w 6835775"/>
              <a:gd name="connsiteY3" fmla="*/ 4500563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35775" h="4859338">
                <a:moveTo>
                  <a:pt x="0" y="0"/>
                </a:moveTo>
                <a:lnTo>
                  <a:pt x="6835775" y="0"/>
                </a:lnTo>
                <a:lnTo>
                  <a:pt x="6835775" y="4500563"/>
                </a:lnTo>
                <a:lnTo>
                  <a:pt x="2155824" y="4500563"/>
                </a:lnTo>
                <a:lnTo>
                  <a:pt x="2155824" y="4859338"/>
                </a:lnTo>
                <a:lnTo>
                  <a:pt x="0" y="48593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41319592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3">
            <a:extLst>
              <a:ext uri="{FF2B5EF4-FFF2-40B4-BE49-F238E27FC236}">
                <a16:creationId xmlns:a16="http://schemas.microsoft.com/office/drawing/2014/main" id="{3B50CE28-F199-07FA-619A-98C9B74942F3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822352" y="2099909"/>
            <a:ext cx="8891367" cy="4535805"/>
          </a:xfrm>
        </p:spPr>
        <p:txBody>
          <a:bodyPr>
            <a:normAutofit/>
          </a:bodyPr>
          <a:lstStyle/>
          <a:p>
            <a:pPr eaLnBrk="1" hangingPunct="1">
              <a:lnSpc>
                <a:spcPct val="100000"/>
              </a:lnSpc>
            </a:pPr>
            <a:r>
              <a:rPr lang="pl-PL" altLang="pl-PL" sz="3200" dirty="0"/>
              <a:t>art. 60 Konstytucji: Obywatele polscy mają dostęp do służby publicznej na jednakowych zasadach. </a:t>
            </a:r>
          </a:p>
          <a:p>
            <a:pPr eaLnBrk="1" hangingPunct="1">
              <a:lnSpc>
                <a:spcPct val="100000"/>
              </a:lnSpc>
            </a:pPr>
            <a:r>
              <a:rPr lang="pl-PL" altLang="pl-PL" sz="2400" dirty="0"/>
              <a:t>Służba publiczna: powołanie do wykonywania w sposób ciągły i fachowy funkcji państwowych za odpowiednim wynagrodzeniem (Kulesza, Izdebski).</a:t>
            </a:r>
          </a:p>
        </p:txBody>
      </p:sp>
      <p:sp>
        <p:nvSpPr>
          <p:cNvPr id="35842" name="Rectangle 2">
            <a:extLst>
              <a:ext uri="{FF2B5EF4-FFF2-40B4-BE49-F238E27FC236}">
                <a16:creationId xmlns:a16="http://schemas.microsoft.com/office/drawing/2014/main" id="{5036DFCE-F0F0-DA6F-D17A-B0DE33AB78E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pl-PL"/>
              <a:t>Zasada równego dostępu do służby publicznej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E932F57-B42B-71BC-DC6F-C885EE6FBB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Zakres obowiązków wynikających wprost z ustawy  art. 24 </a:t>
            </a:r>
            <a:r>
              <a:rPr lang="pl-PL" dirty="0" err="1"/>
              <a:t>u.s.p</a:t>
            </a:r>
            <a:r>
              <a:rPr lang="pl-PL" dirty="0"/>
              <a:t>.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F0259792-42A3-B073-AABA-25E8E75CFC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5906" y="1979837"/>
            <a:ext cx="9288551" cy="5040000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  <a:spcAft>
                <a:spcPts val="800"/>
              </a:spcAft>
              <a:buNone/>
            </a:pPr>
            <a:r>
              <a:rPr lang="pl-PL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1. Do podstawowych obowiązków pracownika samorządowego należy dbałość o wykonywanie zadań publicznych oraz o środki publiczne, z uwzględnieniem interesu publicznego oraz indywidualnych interesów obywateli.</a:t>
            </a:r>
          </a:p>
          <a:p>
            <a:pPr>
              <a:lnSpc>
                <a:spcPct val="120000"/>
              </a:lnSpc>
              <a:spcAft>
                <a:spcPts val="800"/>
              </a:spcAft>
              <a:buNone/>
            </a:pPr>
            <a:r>
              <a:rPr lang="pl-PL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2. Do obowiązków pracownika samorządowego należy w szczególności:</a:t>
            </a:r>
          </a:p>
          <a:p>
            <a:pPr>
              <a:lnSpc>
                <a:spcPct val="120000"/>
              </a:lnSpc>
              <a:spcAft>
                <a:spcPts val="800"/>
              </a:spcAft>
              <a:buNone/>
            </a:pPr>
            <a:r>
              <a:rPr lang="pl-PL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1)  przestrzeganie Konstytucji Rzeczypospolitej Polskiej i innych przepisów prawa;</a:t>
            </a:r>
          </a:p>
          <a:p>
            <a:pPr>
              <a:lnSpc>
                <a:spcPct val="120000"/>
              </a:lnSpc>
              <a:spcAft>
                <a:spcPts val="800"/>
              </a:spcAft>
              <a:buNone/>
            </a:pPr>
            <a:r>
              <a:rPr lang="pl-PL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2)  wykonywanie zadań </a:t>
            </a:r>
            <a:r>
              <a:rPr lang="pl-PL" sz="1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sumiennie, sprawnie i bezstronnie</a:t>
            </a:r>
            <a:r>
              <a:rPr lang="pl-PL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;</a:t>
            </a:r>
          </a:p>
          <a:p>
            <a:pPr>
              <a:lnSpc>
                <a:spcPct val="120000"/>
              </a:lnSpc>
              <a:spcAft>
                <a:spcPts val="800"/>
              </a:spcAft>
              <a:buNone/>
            </a:pPr>
            <a:r>
              <a:rPr lang="pl-PL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3)  udzielanie informacji organom, instytucjom i osobom fizycznym oraz udostępnianie dokumentów znajdujących się w posiadaniu jednostki, w której pracownik jest zatrudniony, jeżeli prawo tego nie zabrania;</a:t>
            </a:r>
          </a:p>
          <a:p>
            <a:pPr>
              <a:lnSpc>
                <a:spcPct val="120000"/>
              </a:lnSpc>
              <a:spcAft>
                <a:spcPts val="800"/>
              </a:spcAft>
              <a:buNone/>
            </a:pPr>
            <a:r>
              <a:rPr lang="pl-PL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4)  dochowanie tajemnicy ustawowo chronionej;</a:t>
            </a:r>
          </a:p>
          <a:p>
            <a:pPr>
              <a:lnSpc>
                <a:spcPct val="120000"/>
              </a:lnSpc>
              <a:spcAft>
                <a:spcPts val="800"/>
              </a:spcAft>
              <a:buNone/>
            </a:pPr>
            <a:r>
              <a:rPr lang="pl-PL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5)  zachowanie uprzejmości i życzliwości w kontaktach z obywatelami, zwierzchnikami, podwładnymi oraz współpracownikami;</a:t>
            </a:r>
          </a:p>
          <a:p>
            <a:pPr>
              <a:lnSpc>
                <a:spcPct val="120000"/>
              </a:lnSpc>
              <a:spcAft>
                <a:spcPts val="800"/>
              </a:spcAft>
              <a:buNone/>
            </a:pPr>
            <a:r>
              <a:rPr lang="pl-PL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6)  zachowanie się z godnością w miejscu pracy i poza nim;</a:t>
            </a:r>
          </a:p>
          <a:p>
            <a:pPr marL="0" indent="0">
              <a:lnSpc>
                <a:spcPct val="120000"/>
              </a:lnSpc>
              <a:spcAft>
                <a:spcPts val="800"/>
              </a:spcAft>
              <a:buNone/>
            </a:pPr>
            <a:r>
              <a:rPr lang="pl-PL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7)  stałe podnoszenie umiejętności i kwalifikacji zawodowych.</a:t>
            </a:r>
          </a:p>
          <a:p>
            <a:pPr marL="0" indent="0">
              <a:buNone/>
            </a:pPr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A405F9E9-F49E-AB3B-12AC-02A85F5A28E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30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11355372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B847C46-8171-0D07-B542-B2AE37B618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Polecenie służbowe art. 25 </a:t>
            </a:r>
            <a:r>
              <a:rPr lang="pl-PL" dirty="0" err="1"/>
              <a:t>u.s.p</a:t>
            </a:r>
            <a:r>
              <a:rPr lang="pl-PL" dirty="0"/>
              <a:t>.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B23EDC4C-E4A3-1BC5-B1CE-5194BFEFB1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pl-PL" dirty="0"/>
              <a:t>1. Do obowiązków pracownika samorządowego należy sumienne i staranne wykonywanie poleceń przełożonego.</a:t>
            </a:r>
          </a:p>
          <a:p>
            <a:pPr>
              <a:buNone/>
            </a:pPr>
            <a:r>
              <a:rPr lang="pl-PL" dirty="0"/>
              <a:t>2. Jeżeli pracownik samorządowy jest przekonany, że polecenie jest niezgodne z prawem albo zawiera znamiona pomyłki, jest on obowiązany poinformować o tym na piśmie swojego bezpośredniego przełożonego. W przypadku pisemnego potwierdzenia polecenia pracownik </a:t>
            </a:r>
            <a:r>
              <a:rPr lang="pl-PL" u="sng" dirty="0"/>
              <a:t>jest obowiązany je wykonać</a:t>
            </a:r>
            <a:r>
              <a:rPr lang="pl-PL" dirty="0"/>
              <a:t>, zawiadamiając jednocześnie kierownika jednostki, w której jest zatrudniony.</a:t>
            </a:r>
          </a:p>
          <a:p>
            <a:pPr>
              <a:buNone/>
            </a:pPr>
            <a:r>
              <a:rPr lang="pl-PL" dirty="0"/>
              <a:t>3. Pracownik samorządowy </a:t>
            </a:r>
            <a:r>
              <a:rPr lang="pl-PL" b="1" dirty="0">
                <a:solidFill>
                  <a:srgbClr val="FF0000"/>
                </a:solidFill>
              </a:rPr>
              <a:t>nie wykonuje polecenia</a:t>
            </a:r>
            <a:r>
              <a:rPr lang="pl-PL" dirty="0"/>
              <a:t>, jeżeli jest przekonany, że prowadziłoby to do </a:t>
            </a:r>
            <a:r>
              <a:rPr lang="pl-PL" b="1" dirty="0">
                <a:solidFill>
                  <a:srgbClr val="FF0000"/>
                </a:solidFill>
              </a:rPr>
              <a:t>popełnienia przestępstwa, wykroczenia lub groziłoby niepowetowanymi stratami</a:t>
            </a:r>
            <a:r>
              <a:rPr lang="pl-PL" dirty="0"/>
              <a:t>, o czym niezwłocznie </a:t>
            </a:r>
            <a:r>
              <a:rPr lang="pl-PL" b="1" dirty="0"/>
              <a:t>informuje</a:t>
            </a:r>
            <a:r>
              <a:rPr lang="pl-PL" dirty="0"/>
              <a:t> kierownika jednostki, w której jest zatrudniony.</a:t>
            </a:r>
          </a:p>
          <a:p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1C433610-8745-3618-6C1A-68E2C87E26C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31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60396491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35875F-9638-0053-7D49-BBC5145651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>
            <a:extLst>
              <a:ext uri="{FF2B5EF4-FFF2-40B4-BE49-F238E27FC236}">
                <a16:creationId xmlns:a16="http://schemas.microsoft.com/office/drawing/2014/main" id="{C94D3E07-2E15-9E23-5E8F-FD8F46A0DC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69642" y="5195719"/>
            <a:ext cx="6984776" cy="1320421"/>
          </a:xfrm>
        </p:spPr>
        <p:txBody>
          <a:bodyPr>
            <a:normAutofit fontScale="90000"/>
          </a:bodyPr>
          <a:lstStyle/>
          <a:p>
            <a:r>
              <a:rPr lang="pl-PL" dirty="0"/>
              <a:t>PRACODAWCY SAMORZĄDOWI</a:t>
            </a:r>
            <a:br>
              <a:rPr lang="pl-PL" dirty="0"/>
            </a:br>
            <a:r>
              <a:rPr lang="pl-PL" dirty="0"/>
              <a:t>Kto wykonuje czynności zakresu prawa pracy w JST?</a:t>
            </a:r>
            <a:br>
              <a:rPr lang="pl-PL" dirty="0"/>
            </a:br>
            <a:br>
              <a:rPr lang="pl-PL" dirty="0"/>
            </a:b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ymbol zastępczy obrazu 3">
            <a:extLst>
              <a:ext uri="{FF2B5EF4-FFF2-40B4-BE49-F238E27FC236}">
                <a16:creationId xmlns:a16="http://schemas.microsoft.com/office/drawing/2014/main" id="{1F53481A-F542-D84D-A885-4EB6341EF82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6" name="Symbol zastępczy obrazu 2" descr="Mężczyzna pracuje na komputerze">
            <a:extLst>
              <a:ext uri="{FF2B5EF4-FFF2-40B4-BE49-F238E27FC236}">
                <a16:creationId xmlns:a16="http://schemas.microsoft.com/office/drawing/2014/main" id="{E1C523D9-C1B3-DEF1-8644-8524C600FB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19" b="3819"/>
          <a:stretch>
            <a:fillRect/>
          </a:stretch>
        </p:blipFill>
        <p:spPr>
          <a:xfrm>
            <a:off x="822325" y="152400"/>
            <a:ext cx="6835775" cy="4859338"/>
          </a:xfrm>
          <a:custGeom>
            <a:avLst/>
            <a:gdLst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775 w 6835775"/>
              <a:gd name="connsiteY2" fmla="*/ 4500563 h 4859338"/>
              <a:gd name="connsiteX3" fmla="*/ 2155824 w 6835775"/>
              <a:gd name="connsiteY3" fmla="*/ 4500563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35775" h="4859338">
                <a:moveTo>
                  <a:pt x="0" y="0"/>
                </a:moveTo>
                <a:lnTo>
                  <a:pt x="6835775" y="0"/>
                </a:lnTo>
                <a:lnTo>
                  <a:pt x="6835775" y="4500563"/>
                </a:lnTo>
                <a:lnTo>
                  <a:pt x="2155824" y="4500563"/>
                </a:lnTo>
                <a:lnTo>
                  <a:pt x="2155824" y="4859338"/>
                </a:lnTo>
                <a:lnTo>
                  <a:pt x="0" y="48593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245450587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62C075D-1AEC-8F87-4734-1A695536FC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Generalna zasada art. 7</a:t>
            </a:r>
          </a:p>
        </p:txBody>
      </p:sp>
      <p:graphicFrame>
        <p:nvGraphicFramePr>
          <p:cNvPr id="5" name="Symbol zastępczy zawartości 4">
            <a:extLst>
              <a:ext uri="{FF2B5EF4-FFF2-40B4-BE49-F238E27FC236}">
                <a16:creationId xmlns:a16="http://schemas.microsoft.com/office/drawing/2014/main" id="{6EDCA1A0-9FFE-9947-E638-4FCF16662C3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37309782"/>
              </p:ext>
            </p:extLst>
          </p:nvPr>
        </p:nvGraphicFramePr>
        <p:xfrm>
          <a:off x="1025525" y="1979613"/>
          <a:ext cx="8640763" cy="4679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8DAD6140-2C20-46F1-5DA9-45CC8DC3ED6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33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60472397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5">
            <a:extLst>
              <a:ext uri="{FF2B5EF4-FFF2-40B4-BE49-F238E27FC236}">
                <a16:creationId xmlns:a16="http://schemas.microsoft.com/office/drawing/2014/main" id="{10FF4080-9BE8-4EFE-91EF-A2E6005550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Czynności z zakresu prawa pracy</a:t>
            </a:r>
          </a:p>
        </p:txBody>
      </p:sp>
      <p:sp>
        <p:nvSpPr>
          <p:cNvPr id="7" name="Symbol zastępczy zawartości 6">
            <a:extLst>
              <a:ext uri="{FF2B5EF4-FFF2-40B4-BE49-F238E27FC236}">
                <a16:creationId xmlns:a16="http://schemas.microsoft.com/office/drawing/2014/main" id="{5FFA671D-1FFD-4A21-ABE1-8D1F7E6F327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25906" y="1547589"/>
            <a:ext cx="4140000" cy="5112266"/>
          </a:xfrm>
        </p:spPr>
        <p:txBody>
          <a:bodyPr>
            <a:normAutofit fontScale="70000" lnSpcReduction="20000"/>
          </a:bodyPr>
          <a:lstStyle/>
          <a:p>
            <a:r>
              <a:rPr lang="pl-PL" sz="2600" dirty="0"/>
              <a:t>Wobec wójta art. 8 </a:t>
            </a:r>
            <a:r>
              <a:rPr lang="pl-PL" sz="2600" dirty="0" err="1"/>
              <a:t>u.p.s</a:t>
            </a:r>
            <a:r>
              <a:rPr lang="pl-PL" sz="2600" dirty="0"/>
              <a:t>.:</a:t>
            </a:r>
          </a:p>
          <a:p>
            <a:pPr>
              <a:buNone/>
            </a:pPr>
            <a:r>
              <a:rPr lang="pl-PL" sz="2600" dirty="0"/>
              <a:t>1. Pracodawcą wójta jest </a:t>
            </a:r>
            <a:r>
              <a:rPr lang="pl-PL" sz="2600" b="1" dirty="0"/>
              <a:t>urząd gminy</a:t>
            </a:r>
            <a:r>
              <a:rPr lang="pl-PL" sz="2600" dirty="0"/>
              <a:t>.</a:t>
            </a:r>
          </a:p>
          <a:p>
            <a:pPr>
              <a:buNone/>
            </a:pPr>
            <a:r>
              <a:rPr lang="pl-PL" sz="2600" dirty="0"/>
              <a:t>2. Czynności z zakresu prawa pracy wobec wójta (burmistrza, prezydenta miasta), związane z nawiązaniem i rozwiązaniem stosunku pracy, wykonuje </a:t>
            </a:r>
            <a:r>
              <a:rPr lang="pl-PL" sz="2600" b="1" dirty="0"/>
              <a:t>przewodniczący rady gminy</a:t>
            </a:r>
            <a:r>
              <a:rPr lang="pl-PL" sz="2600" dirty="0"/>
              <a:t>, a pozostałe czynności - wyznaczona przez wójta (burmistrza, prezydenta miasta) osoba zastępująca lub sekretarz gminy, z tym że wynagrodzenie wójta ustala </a:t>
            </a:r>
            <a:r>
              <a:rPr lang="pl-PL" sz="2600" b="1" dirty="0"/>
              <a:t>rada gminy</a:t>
            </a:r>
            <a:r>
              <a:rPr lang="pl-PL" sz="2600" dirty="0"/>
              <a:t>, w drodze uchwały.</a:t>
            </a:r>
          </a:p>
          <a:p>
            <a:endParaRPr lang="pl-PL" dirty="0"/>
          </a:p>
        </p:txBody>
      </p:sp>
      <p:sp>
        <p:nvSpPr>
          <p:cNvPr id="8" name="Symbol zastępczy zawartości 7">
            <a:extLst>
              <a:ext uri="{FF2B5EF4-FFF2-40B4-BE49-F238E27FC236}">
                <a16:creationId xmlns:a16="http://schemas.microsoft.com/office/drawing/2014/main" id="{5DC6DF74-72B6-4E85-A622-993F8D70E2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525906" y="1547589"/>
            <a:ext cx="4572528" cy="5472248"/>
          </a:xfrm>
        </p:spPr>
        <p:txBody>
          <a:bodyPr>
            <a:normAutofit fontScale="70000" lnSpcReduction="20000"/>
          </a:bodyPr>
          <a:lstStyle/>
          <a:p>
            <a:r>
              <a:rPr lang="pl-PL" sz="2300" dirty="0"/>
              <a:t>Wobec starosty, wicestarosty i członków zarządu 9 </a:t>
            </a:r>
            <a:r>
              <a:rPr lang="pl-PL" sz="2300" dirty="0" err="1"/>
              <a:t>u.p.s</a:t>
            </a:r>
            <a:r>
              <a:rPr lang="pl-PL" sz="2300" dirty="0"/>
              <a:t>. </a:t>
            </a:r>
          </a:p>
          <a:p>
            <a:pPr>
              <a:buNone/>
            </a:pPr>
            <a:r>
              <a:rPr lang="pl-PL" sz="2300" dirty="0"/>
              <a:t>1. Pracodawcą starosty, wicestarosty i członków zarządu powiatu jest </a:t>
            </a:r>
            <a:r>
              <a:rPr lang="pl-PL" sz="2300" b="1" dirty="0"/>
              <a:t>starostwo powiatowe</a:t>
            </a:r>
            <a:r>
              <a:rPr lang="pl-PL" sz="2300" dirty="0"/>
              <a:t>.</a:t>
            </a:r>
          </a:p>
          <a:p>
            <a:pPr>
              <a:buNone/>
            </a:pPr>
            <a:r>
              <a:rPr lang="pl-PL" sz="2300" dirty="0"/>
              <a:t>2. Czynności z zakresu prawa pracy wobec starosty, związane z nawiązaniem i rozwiązaniem stosunku pracy, wykonuje przewodniczący rady powiatu, a pozostałe czynności - wyznaczona przez starostę osoba zastępująca lub sekretarz powiatu, z tym że wynagrodzenie starosty ustala </a:t>
            </a:r>
            <a:r>
              <a:rPr lang="pl-PL" sz="2300" b="1" dirty="0"/>
              <a:t>rada powiatu</a:t>
            </a:r>
            <a:r>
              <a:rPr lang="pl-PL" sz="2300" dirty="0"/>
              <a:t>, w drodze uchwały.</a:t>
            </a:r>
          </a:p>
          <a:p>
            <a:pPr>
              <a:buNone/>
            </a:pPr>
            <a:r>
              <a:rPr lang="pl-PL" sz="2300" dirty="0"/>
              <a:t>3.Czynności w sprawach z zakresu prawa pracy wobec pozostałych członków zarządu powiatu wykonuje </a:t>
            </a:r>
            <a:r>
              <a:rPr lang="pl-PL" sz="2300" b="1" dirty="0"/>
              <a:t>starosta powiatu</a:t>
            </a:r>
            <a:r>
              <a:rPr lang="pl-PL" sz="2300" dirty="0"/>
              <a:t>.</a:t>
            </a:r>
          </a:p>
          <a:p>
            <a:endParaRPr lang="pl-PL" dirty="0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014F90E7-CD43-4927-B7FC-DBE1CFC994A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34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02202256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FC8A756-06BC-F402-8ABE-64F2EC0605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Pracodawca w województwie art. 10 </a:t>
            </a:r>
            <a:r>
              <a:rPr lang="pl-PL" dirty="0" err="1"/>
              <a:t>u.p.s</a:t>
            </a:r>
            <a:r>
              <a:rPr lang="pl-PL" dirty="0"/>
              <a:t>. </a:t>
            </a:r>
          </a:p>
        </p:txBody>
      </p:sp>
      <p:graphicFrame>
        <p:nvGraphicFramePr>
          <p:cNvPr id="5" name="Symbol zastępczy zawartości 4">
            <a:extLst>
              <a:ext uri="{FF2B5EF4-FFF2-40B4-BE49-F238E27FC236}">
                <a16:creationId xmlns:a16="http://schemas.microsoft.com/office/drawing/2014/main" id="{933FA77C-D4A3-2714-92EB-1384D306826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87713594"/>
              </p:ext>
            </p:extLst>
          </p:nvPr>
        </p:nvGraphicFramePr>
        <p:xfrm>
          <a:off x="1025525" y="1979613"/>
          <a:ext cx="8640763" cy="4679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72C7082F-46F2-A8CA-6ECF-F52AFDC1F1F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35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75590653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>
            <a:extLst>
              <a:ext uri="{FF2B5EF4-FFF2-40B4-BE49-F238E27FC236}">
                <a16:creationId xmlns:a16="http://schemas.microsoft.com/office/drawing/2014/main" id="{F5A50D80-73FC-D9F0-14ED-69C50140757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Praktyczne aspekty umowy o pracę </a:t>
            </a:r>
          </a:p>
        </p:txBody>
      </p:sp>
      <p:sp>
        <p:nvSpPr>
          <p:cNvPr id="4" name="Symbol zastępczy obrazu 3">
            <a:extLst>
              <a:ext uri="{FF2B5EF4-FFF2-40B4-BE49-F238E27FC236}">
                <a16:creationId xmlns:a16="http://schemas.microsoft.com/office/drawing/2014/main" id="{E022399E-0DEC-2B9D-D854-3F7ACD3FD7B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6" name="Symbol zastępczy obrazu 2" descr="Mężczyzna pracuje na komputerze">
            <a:extLst>
              <a:ext uri="{FF2B5EF4-FFF2-40B4-BE49-F238E27FC236}">
                <a16:creationId xmlns:a16="http://schemas.microsoft.com/office/drawing/2014/main" id="{04027E1C-8E9B-769D-D146-6D6CAA2F6D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19" b="3819"/>
          <a:stretch>
            <a:fillRect/>
          </a:stretch>
        </p:blipFill>
        <p:spPr>
          <a:xfrm>
            <a:off x="822325" y="152400"/>
            <a:ext cx="6835775" cy="4859338"/>
          </a:xfrm>
          <a:custGeom>
            <a:avLst/>
            <a:gdLst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775 w 6835775"/>
              <a:gd name="connsiteY2" fmla="*/ 4500563 h 4859338"/>
              <a:gd name="connsiteX3" fmla="*/ 2155824 w 6835775"/>
              <a:gd name="connsiteY3" fmla="*/ 4500563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35775" h="4859338">
                <a:moveTo>
                  <a:pt x="0" y="0"/>
                </a:moveTo>
                <a:lnTo>
                  <a:pt x="6835775" y="0"/>
                </a:lnTo>
                <a:lnTo>
                  <a:pt x="6835775" y="4500563"/>
                </a:lnTo>
                <a:lnTo>
                  <a:pt x="2155824" y="4500563"/>
                </a:lnTo>
                <a:lnTo>
                  <a:pt x="2155824" y="4859338"/>
                </a:lnTo>
                <a:lnTo>
                  <a:pt x="0" y="48593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374725559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1DAB9B5-640B-0728-9A0F-84B74083CA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Umowa o pracę 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4CD6CAD5-5708-4DA0-22E9-02B8EEE35B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Podstawowa forma nawiązania stosunku pracy z pracownikami samorządowym</a:t>
            </a:r>
          </a:p>
          <a:p>
            <a:pPr algn="just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Umowa o pracę jako czynność dwustronna, w ramach której pracodawca zobowiązuje się do zatrudnienia pracownika za wynagrodzeniem, pracownik zaś do wykonywania pracy określonego rodzaju na rzecz pracodawcy i pod jego kierownictwem (Tak: K. Baran)</a:t>
            </a:r>
          </a:p>
          <a:p>
            <a:pPr algn="just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„ (…) </a:t>
            </a:r>
            <a:r>
              <a:rPr lang="pl-PL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Umowy o pracę osoby pełniącej funkcję publiczną stanowią informację publiczną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(…) Rozważając możliwość udostępnienia informacji o wynagrodzeniu osoby pełniącej funkcje publiczne organ powinien każdorazowo analizować, czy jest ona niezbędna z punktu widzenia celów prawa do informacji publicznej, a także czy nie narusza godności i intymności osoby, której taka informacja dotyczy” (wyrok NSA z dnia 15 maja 2024 r., sygn. III OSK 1319/23). </a:t>
            </a:r>
          </a:p>
          <a:p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0F08559C-1EC8-62ED-D11B-987F60FB6F9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37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7068027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>
            <a:extLst>
              <a:ext uri="{FF2B5EF4-FFF2-40B4-BE49-F238E27FC236}">
                <a16:creationId xmlns:a16="http://schemas.microsoft.com/office/drawing/2014/main" id="{12118C9C-56A6-4451-8007-C4E5EE3584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Umowa o pracę 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2AC9AC38-9DEA-4AE6-A16D-10E49FAEB8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Umowa o pracę powinna zawierać w szczególności:</a:t>
            </a:r>
          </a:p>
          <a:p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rodzaj pracy (tzw. </a:t>
            </a:r>
            <a:r>
              <a:rPr lang="pl-PL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essentialia</a:t>
            </a:r>
            <a:r>
              <a:rPr lang="pl-PL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negotii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w praktyce oznacza też wskazanie stanowiska pracy, przedmiotowo-istotne elementy),</a:t>
            </a:r>
          </a:p>
          <a:p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miejsce wykonywania pracy, </a:t>
            </a:r>
          </a:p>
          <a:p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wynagrodzenie za pracę odpowiadające rodzajowi pracy, ze wskazaniem składników wynagrodzenia, </a:t>
            </a:r>
          </a:p>
          <a:p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wymiar czasu pracy, </a:t>
            </a:r>
          </a:p>
          <a:p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termin rozpoczęcia pracy,</a:t>
            </a:r>
          </a:p>
          <a:p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przypadku umowy o pracę na czas określony - czas jej trwania lub dzień jej zakończenia.</a:t>
            </a:r>
          </a:p>
          <a:p>
            <a:pPr marL="0" indent="0">
              <a:buNone/>
            </a:pPr>
            <a:endParaRPr lang="pl-PL" dirty="0"/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D315552F-3A1D-4DE6-AEF3-01B8E89D2ADE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8891588" y="539750"/>
            <a:ext cx="1800225" cy="366713"/>
          </a:xfrm>
          <a:prstGeom prst="rect">
            <a:avLst/>
          </a:prstGeom>
        </p:spPr>
        <p:txBody>
          <a:bodyPr/>
          <a:lstStyle/>
          <a:p>
            <a:fld id="{D857886D-A165-4D54-8DB0-CE6586ECA8EC}" type="datetime1">
              <a:rPr lang="pl-PL" smtClean="0"/>
              <a:t>26.08.2025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85299279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1202A2B-40CD-8336-A30C-D6F43BA347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5466" y="297740"/>
            <a:ext cx="8640381" cy="1080001"/>
          </a:xfrm>
        </p:spPr>
        <p:txBody>
          <a:bodyPr/>
          <a:lstStyle/>
          <a:p>
            <a:pPr algn="ctr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Przykład umowy o pracę </a:t>
            </a:r>
            <a:b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z pracownikiem samorządowym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512714D9-02DA-A09E-FF3F-9B7FC63AEC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70000"/>
              </a:lnSpc>
              <a:spcBef>
                <a:spcPts val="0"/>
              </a:spcBef>
              <a:buNone/>
            </a:pPr>
            <a:r>
              <a:rPr lang="pl-P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		r.</a:t>
            </a:r>
          </a:p>
          <a:p>
            <a:pPr marL="0" indent="0">
              <a:lnSpc>
                <a:spcPct val="170000"/>
              </a:lnSpc>
              <a:spcBef>
                <a:spcPts val="0"/>
              </a:spcBef>
              <a:buNone/>
            </a:pPr>
            <a:r>
              <a:rPr lang="pl-P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</a:t>
            </a:r>
          </a:p>
          <a:p>
            <a:pPr marL="0" indent="0">
              <a:lnSpc>
                <a:spcPct val="170000"/>
              </a:lnSpc>
              <a:spcBef>
                <a:spcPts val="0"/>
              </a:spcBef>
              <a:buNone/>
            </a:pPr>
            <a:r>
              <a:rPr lang="pl-P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8FD9411D-9849-CE46-52EA-575B98C54C6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39</a:t>
            </a:fld>
            <a:endParaRPr lang="pl-PL" dirty="0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19419873-BE8A-D457-F524-64D16868F05F}"/>
              </a:ext>
            </a:extLst>
          </p:cNvPr>
          <p:cNvSpPr/>
          <p:nvPr/>
        </p:nvSpPr>
        <p:spPr>
          <a:xfrm>
            <a:off x="377354" y="1521557"/>
            <a:ext cx="10225136" cy="5740377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endParaRPr lang="pl-PL">
              <a:solidFill>
                <a:schemeClr val="lt1">
                  <a:alpha val="0"/>
                </a:schemeClr>
              </a:solidFill>
            </a:endParaRPr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C86B08B3-6E9A-313C-51F1-37BEFB86D9DC}"/>
              </a:ext>
            </a:extLst>
          </p:cNvPr>
          <p:cNvSpPr txBox="1"/>
          <p:nvPr/>
        </p:nvSpPr>
        <p:spPr>
          <a:xfrm>
            <a:off x="521370" y="1691605"/>
            <a:ext cx="9577063" cy="5863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70000"/>
              </a:lnSpc>
            </a:pPr>
            <a:r>
              <a:rPr lang="pl-PL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											</a:t>
            </a:r>
            <a:r>
              <a:rPr lang="pl-P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Wrocław, 24 września 2025 r.</a:t>
            </a:r>
          </a:p>
          <a:p>
            <a:pPr algn="ctr">
              <a:lnSpc>
                <a:spcPct val="170000"/>
              </a:lnSpc>
            </a:pPr>
            <a:r>
              <a:rPr lang="pl-PL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Umowa o pracę na czas określony</a:t>
            </a:r>
          </a:p>
          <a:p>
            <a:pPr algn="ctr">
              <a:lnSpc>
                <a:spcPct val="170000"/>
              </a:lnSpc>
            </a:pPr>
            <a:r>
              <a:rPr lang="pl-P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zawarta w dniu 24 września 2025 r między Urzędem X reprezentowanym przez…. a Janem Kowalskim , zam. …………………. z siedzibą w ….</a:t>
            </a:r>
          </a:p>
          <a:p>
            <a:pPr>
              <a:lnSpc>
                <a:spcPct val="170000"/>
              </a:lnSpc>
            </a:pPr>
            <a:r>
              <a:rPr lang="pl-P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 czas określony od 1 października 2025  r. do 31 marca 2026 r. </a:t>
            </a:r>
          </a:p>
          <a:p>
            <a:pPr marL="342900" indent="-342900">
              <a:lnSpc>
                <a:spcPct val="170000"/>
              </a:lnSpc>
              <a:spcBef>
                <a:spcPts val="0"/>
              </a:spcBef>
              <a:buAutoNum type="arabicPeriod"/>
            </a:pPr>
            <a:r>
              <a:rPr lang="pl-P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Strony ustalają następujące warunki zatrudnienia:</a:t>
            </a:r>
          </a:p>
          <a:p>
            <a:pPr marL="342900" indent="-342900">
              <a:lnSpc>
                <a:spcPct val="170000"/>
              </a:lnSpc>
              <a:spcBef>
                <a:spcPts val="0"/>
              </a:spcBef>
              <a:buAutoNum type="alphaLcParenR"/>
            </a:pPr>
            <a:r>
              <a:rPr lang="pl-P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Rodzaj umówionej pracy: inspektor ds. nadzoru i kontroli</a:t>
            </a:r>
          </a:p>
          <a:p>
            <a:pPr marL="342900" indent="-342900">
              <a:lnSpc>
                <a:spcPct val="170000"/>
              </a:lnSpc>
              <a:spcBef>
                <a:spcPts val="0"/>
              </a:spcBef>
              <a:buAutoNum type="alphaLcParenR"/>
            </a:pPr>
            <a:r>
              <a:rPr lang="pl-P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Miejsce wykonywania pracy: Urząd X</a:t>
            </a:r>
          </a:p>
          <a:p>
            <a:pPr marL="342900" indent="-342900">
              <a:lnSpc>
                <a:spcPct val="170000"/>
              </a:lnSpc>
              <a:spcBef>
                <a:spcPts val="0"/>
              </a:spcBef>
              <a:buAutoNum type="alphaLcParenR"/>
            </a:pPr>
            <a:r>
              <a:rPr lang="pl-P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Wynagrodzenie zasadnicze wg kat. …… w kwocie ……</a:t>
            </a:r>
          </a:p>
          <a:p>
            <a:pPr>
              <a:lnSpc>
                <a:spcPct val="170000"/>
              </a:lnSpc>
              <a:spcBef>
                <a:spcPts val="0"/>
              </a:spcBef>
              <a:buFontTx/>
              <a:buChar char="-"/>
            </a:pPr>
            <a:r>
              <a:rPr lang="pl-P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Dodatek funkcyjny:</a:t>
            </a:r>
          </a:p>
          <a:p>
            <a:pPr>
              <a:lnSpc>
                <a:spcPct val="170000"/>
              </a:lnSpc>
              <a:spcBef>
                <a:spcPts val="0"/>
              </a:spcBef>
              <a:buFontTx/>
              <a:buChar char="-"/>
            </a:pPr>
            <a:r>
              <a:rPr lang="pl-P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Dodatek za wysługę lat: </a:t>
            </a:r>
          </a:p>
          <a:p>
            <a:pPr>
              <a:lnSpc>
                <a:spcPct val="170000"/>
              </a:lnSpc>
            </a:pPr>
            <a:r>
              <a:rPr lang="pl-P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d) Wymiar czasu pracy: pełny etat</a:t>
            </a:r>
          </a:p>
          <a:p>
            <a:pPr>
              <a:lnSpc>
                <a:spcPct val="170000"/>
              </a:lnSpc>
            </a:pPr>
            <a:r>
              <a:rPr lang="pl-P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e) Inne warunku zatrudnienia: </a:t>
            </a:r>
          </a:p>
          <a:p>
            <a:pPr>
              <a:lnSpc>
                <a:spcPct val="170000"/>
              </a:lnSpc>
            </a:pPr>
            <a:r>
              <a:rPr lang="pl-P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Termin rozpoczęcia pracy: 1 października 2025 r.</a:t>
            </a:r>
          </a:p>
          <a:p>
            <a:pPr>
              <a:lnSpc>
                <a:spcPct val="170000"/>
              </a:lnSpc>
            </a:pPr>
            <a:r>
              <a:rPr lang="pl-P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Przyczyny uzasadniające zawarcie umowy o pracę: zgodnie z art. 29 ust. 1 w przypadku umowy na czas określony  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629584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>
            <a:extLst>
              <a:ext uri="{FF2B5EF4-FFF2-40B4-BE49-F238E27FC236}">
                <a16:creationId xmlns:a16="http://schemas.microsoft.com/office/drawing/2014/main" id="{8FBE81D8-40EF-B232-D3F0-A5398E758E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pl-PL" dirty="0"/>
            </a:br>
            <a:r>
              <a:rPr lang="pl-PL" sz="3600" dirty="0"/>
              <a:t>PRZESŁANKI PRAWNE ZATRUDNIENIA</a:t>
            </a:r>
            <a:br>
              <a:rPr lang="pl-PL" sz="3600" dirty="0"/>
            </a:br>
            <a:r>
              <a:rPr lang="pl-PL" sz="3600" dirty="0" err="1"/>
              <a:t>u.p.s</a:t>
            </a:r>
            <a:r>
              <a:rPr lang="pl-PL" sz="3600" dirty="0"/>
              <a:t>.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B0413F71-9606-45AC-B109-4A38B208D5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5907" y="2483693"/>
            <a:ext cx="8640382" cy="4176146"/>
          </a:xfrm>
        </p:spPr>
        <p:txBody>
          <a:bodyPr/>
          <a:lstStyle/>
          <a:p>
            <a:pPr>
              <a:lnSpc>
                <a:spcPct val="100000"/>
              </a:lnSpc>
              <a:buNone/>
            </a:pPr>
            <a:r>
              <a:rPr lang="pl-PL" dirty="0"/>
              <a:t>Art.  1.  W celu zapewnienia </a:t>
            </a:r>
            <a:r>
              <a:rPr lang="pl-PL" sz="2800" b="1" dirty="0"/>
              <a:t>zawodowego, rzetelnego i bezstronnego </a:t>
            </a:r>
            <a:r>
              <a:rPr lang="pl-PL" dirty="0">
                <a:solidFill>
                  <a:srgbClr val="FF0000"/>
                </a:solidFill>
              </a:rPr>
              <a:t>wykonywania zadań publicznych </a:t>
            </a:r>
            <a:r>
              <a:rPr lang="pl-PL" dirty="0"/>
              <a:t>przez samorząd terytorialny ustanawia się </a:t>
            </a:r>
            <a:r>
              <a:rPr lang="pl-PL" b="1" dirty="0"/>
              <a:t>przepisy prawa pracy </a:t>
            </a:r>
          </a:p>
          <a:p>
            <a:pPr>
              <a:lnSpc>
                <a:spcPct val="100000"/>
              </a:lnSpc>
              <a:buNone/>
            </a:pPr>
            <a:r>
              <a:rPr lang="pl-PL" dirty="0"/>
              <a:t>określające status prawny pracowników samorządowych.</a:t>
            </a:r>
          </a:p>
          <a:p>
            <a:pPr marL="0" indent="0">
              <a:buNone/>
            </a:pPr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9CD780AE-787C-CBF7-9A1F-AC694194EA0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4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45134018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1B4FE3C-61A7-3898-E033-7CDA8E6831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Zakres czynności pracownika </a:t>
            </a:r>
            <a:b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(zakres ogólnych obowiązków i odpowiedzialności)</a:t>
            </a:r>
            <a:endParaRPr lang="pl-PL" dirty="0"/>
          </a:p>
        </p:txBody>
      </p:sp>
      <p:graphicFrame>
        <p:nvGraphicFramePr>
          <p:cNvPr id="5" name="Symbol zastępczy zawartości 4">
            <a:extLst>
              <a:ext uri="{FF2B5EF4-FFF2-40B4-BE49-F238E27FC236}">
                <a16:creationId xmlns:a16="http://schemas.microsoft.com/office/drawing/2014/main" id="{987CF930-74A4-C9A7-DF81-050928C57E67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025525" y="1979613"/>
          <a:ext cx="9288933" cy="50402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1BB9B461-002B-144C-AE44-846597FE624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40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99662714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95DEACE-95CB-69D4-4D79-675260CF4C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6713" y="-30678"/>
            <a:ext cx="8640381" cy="1080001"/>
          </a:xfrm>
        </p:spPr>
        <p:txBody>
          <a:bodyPr/>
          <a:lstStyle/>
          <a:p>
            <a:pPr algn="ctr"/>
            <a:r>
              <a:rPr lang="pl-PL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Przykład zakresu czynności pracownika </a:t>
            </a:r>
            <a:br>
              <a:rPr lang="pl-PL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(zakres ogólnych obowiązków i odpowiedzialności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8B2AB920-35FF-A95C-1588-E32FAAD220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5907" y="1278970"/>
            <a:ext cx="8640381" cy="5380869"/>
          </a:xfrm>
        </p:spPr>
        <p:txBody>
          <a:bodyPr>
            <a:normAutofit/>
          </a:bodyPr>
          <a:lstStyle/>
          <a:p>
            <a:pPr marL="0" indent="0">
              <a:lnSpc>
                <a:spcPct val="170000"/>
              </a:lnSpc>
              <a:spcBef>
                <a:spcPts val="0"/>
              </a:spcBef>
              <a:buNone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B1FF15C9-AB70-8076-2DA6-DE2D8C5411F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41</a:t>
            </a:fld>
            <a:endParaRPr lang="pl-PL" dirty="0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F710682D-F333-FC56-FAAF-F13C1E7BFDB8}"/>
              </a:ext>
            </a:extLst>
          </p:cNvPr>
          <p:cNvSpPr/>
          <p:nvPr/>
        </p:nvSpPr>
        <p:spPr>
          <a:xfrm>
            <a:off x="449361" y="1115541"/>
            <a:ext cx="9433049" cy="644413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29717CFF-9315-11A6-B9E4-07C1476B876F}"/>
              </a:ext>
            </a:extLst>
          </p:cNvPr>
          <p:cNvSpPr txBox="1"/>
          <p:nvPr/>
        </p:nvSpPr>
        <p:spPr>
          <a:xfrm>
            <a:off x="593378" y="899837"/>
            <a:ext cx="9183716" cy="6821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70000"/>
              </a:lnSpc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Imię i nazwisko: Jan Kowalski                   Stanowisko: inspektor         Wydział Nadzoru i Kontroli</a:t>
            </a:r>
          </a:p>
          <a:p>
            <a:pPr>
              <a:lnSpc>
                <a:spcPct val="170000"/>
              </a:lnSpc>
            </a:pPr>
            <a:r>
              <a:rPr lang="pl-P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 Do obowiązków pracownika samorządowego należy:</a:t>
            </a:r>
          </a:p>
          <a:p>
            <a:pPr>
              <a:lnSpc>
                <a:spcPct val="170000"/>
              </a:lnSpc>
              <a:spcBef>
                <a:spcPts val="0"/>
              </a:spcBef>
            </a:pPr>
            <a:r>
              <a:rPr lang="pl-P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podpisywanie list obecności,</a:t>
            </a:r>
          </a:p>
          <a:p>
            <a:pPr>
              <a:lnSpc>
                <a:spcPct val="170000"/>
              </a:lnSpc>
              <a:spcBef>
                <a:spcPts val="0"/>
              </a:spcBef>
            </a:pPr>
            <a:r>
              <a:rPr lang="pl-P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każdorazowe ewidencjonowanie wyjścia pracownika w księdze wyjść,</a:t>
            </a:r>
          </a:p>
          <a:p>
            <a:pPr>
              <a:lnSpc>
                <a:spcPct val="170000"/>
              </a:lnSpc>
              <a:spcBef>
                <a:spcPts val="0"/>
              </a:spcBef>
            </a:pPr>
            <a:r>
              <a:rPr lang="pl-P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 pełnienie zastępstwa współpracownika w czasie jego nieobecności na polecenie bezpośredniego przełożonego,</a:t>
            </a:r>
          </a:p>
          <a:p>
            <a:pPr>
              <a:lnSpc>
                <a:spcPct val="170000"/>
              </a:lnSpc>
              <a:spcBef>
                <a:spcPts val="0"/>
              </a:spcBef>
            </a:pPr>
            <a:r>
              <a:rPr lang="pl-P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4) godne reprezentowanie pracodawcy,</a:t>
            </a:r>
          </a:p>
          <a:p>
            <a:pPr>
              <a:lnSpc>
                <a:spcPct val="170000"/>
              </a:lnSpc>
              <a:spcBef>
                <a:spcPts val="0"/>
              </a:spcBef>
            </a:pPr>
            <a:r>
              <a:rPr lang="pl-P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5) zachowanie uprzejmości i życzliwości w kontaktach ze zwierzchnikami, podwładnymi, współpracownikami oraz w kontaktach z obywatelami.</a:t>
            </a:r>
          </a:p>
          <a:p>
            <a:pPr>
              <a:lnSpc>
                <a:spcPct val="170000"/>
              </a:lnSpc>
            </a:pPr>
            <a:r>
              <a:rPr lang="pl-P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Pracownik samorządowy ponosi odpowiedzialność:</a:t>
            </a:r>
          </a:p>
          <a:p>
            <a:pPr>
              <a:lnSpc>
                <a:spcPct val="170000"/>
              </a:lnSpc>
              <a:spcBef>
                <a:spcPts val="0"/>
              </a:spcBef>
            </a:pPr>
            <a:r>
              <a:rPr lang="pl-P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porządkową i/lub dyscyplinarną za naruszenie obowiązków,</a:t>
            </a:r>
          </a:p>
          <a:p>
            <a:pPr>
              <a:lnSpc>
                <a:spcPct val="170000"/>
              </a:lnSpc>
              <a:spcBef>
                <a:spcPts val="0"/>
              </a:spcBef>
            </a:pPr>
            <a:r>
              <a:rPr lang="pl-P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za terminowe wykonanie powierzonych mu zadań z zastosowaniem kryterium rzetelności i legalności.</a:t>
            </a:r>
          </a:p>
          <a:p>
            <a:pPr>
              <a:lnSpc>
                <a:spcPct val="170000"/>
              </a:lnSpc>
            </a:pPr>
            <a:r>
              <a:rPr lang="pl-P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Zakres szczegółowych obowiązków:</a:t>
            </a:r>
          </a:p>
          <a:p>
            <a:pPr>
              <a:lnSpc>
                <a:spcPct val="170000"/>
              </a:lnSpc>
            </a:pPr>
            <a:r>
              <a:rPr lang="pl-P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przygotowywanie analiz na potrzeby Wydziału,</a:t>
            </a:r>
          </a:p>
          <a:p>
            <a:pPr>
              <a:lnSpc>
                <a:spcPct val="170000"/>
              </a:lnSpc>
            </a:pPr>
            <a:r>
              <a:rPr lang="pl-P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przekazywanie skarg do właściwych organów,</a:t>
            </a:r>
          </a:p>
          <a:p>
            <a:pPr>
              <a:lnSpc>
                <a:spcPct val="170000"/>
              </a:lnSpc>
            </a:pPr>
            <a:r>
              <a:rPr lang="pl-P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 przygotowywanie analiz formalno-prawnych,</a:t>
            </a:r>
          </a:p>
          <a:p>
            <a:pPr>
              <a:lnSpc>
                <a:spcPct val="170000"/>
              </a:lnSpc>
            </a:pPr>
            <a:r>
              <a:rPr lang="pl-P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4) prowadzenie spraw związanych z postępowaniem administracyjnym i sądowo-administracyjnym,</a:t>
            </a:r>
          </a:p>
          <a:p>
            <a:pPr>
              <a:lnSpc>
                <a:spcPct val="170000"/>
              </a:lnSpc>
            </a:pPr>
            <a:r>
              <a:rPr lang="pl-P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5) wykonywanie innych prac, zleconych przez Kierownika Wydziału.</a:t>
            </a:r>
          </a:p>
          <a:p>
            <a:pPr>
              <a:lnSpc>
                <a:spcPct val="170000"/>
              </a:lnSpc>
            </a:pPr>
            <a:r>
              <a:rPr lang="pl-P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Uprawnienia:</a:t>
            </a:r>
          </a:p>
        </p:txBody>
      </p:sp>
    </p:spTree>
    <p:extLst>
      <p:ext uri="{BB962C8B-B14F-4D97-AF65-F5344CB8AC3E}">
        <p14:creationId xmlns:p14="http://schemas.microsoft.com/office/powerpoint/2010/main" val="340761058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284B19-EC03-1AD8-E944-D13E45EF74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>
            <a:extLst>
              <a:ext uri="{FF2B5EF4-FFF2-40B4-BE49-F238E27FC236}">
                <a16:creationId xmlns:a16="http://schemas.microsoft.com/office/drawing/2014/main" id="{21D44170-F999-B9E2-C0AD-9BDED67956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Umowa o pracę pracowników samorządowych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EAA54559-8957-AD08-9A9A-DE428E1674AA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8891588" y="539750"/>
            <a:ext cx="1800225" cy="366713"/>
          </a:xfrm>
          <a:prstGeom prst="rect">
            <a:avLst/>
          </a:prstGeom>
        </p:spPr>
        <p:txBody>
          <a:bodyPr/>
          <a:lstStyle/>
          <a:p>
            <a:fld id="{D857886D-A165-4D54-8DB0-CE6586ECA8EC}" type="datetime1">
              <a:rPr lang="pl-PL" smtClean="0"/>
              <a:t>26.08.2025</a:t>
            </a:fld>
            <a:endParaRPr lang="pl-PL" dirty="0"/>
          </a:p>
        </p:txBody>
      </p:sp>
      <p:graphicFrame>
        <p:nvGraphicFramePr>
          <p:cNvPr id="9" name="Symbol zastępczy zawartości 8">
            <a:extLst>
              <a:ext uri="{FF2B5EF4-FFF2-40B4-BE49-F238E27FC236}">
                <a16:creationId xmlns:a16="http://schemas.microsoft.com/office/drawing/2014/main" id="{C7D959D5-969A-3104-B58C-189CDDA97E8F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025525" y="1979613"/>
          <a:ext cx="8640763" cy="4679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9363413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1B94C9-F397-BF65-52D6-C13A7FFB02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>
            <a:extLst>
              <a:ext uri="{FF2B5EF4-FFF2-40B4-BE49-F238E27FC236}">
                <a16:creationId xmlns:a16="http://schemas.microsoft.com/office/drawing/2014/main" id="{879DFDCA-4F8F-9DF6-F193-2E86CEC4F1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3409" y="539750"/>
            <a:ext cx="8640381" cy="1080001"/>
          </a:xfrm>
        </p:spPr>
        <p:txBody>
          <a:bodyPr>
            <a:normAutofit/>
          </a:bodyPr>
          <a:lstStyle/>
          <a:p>
            <a:pPr algn="ctr"/>
            <a:r>
              <a:rPr lang="pl-PL" dirty="0">
                <a:latin typeface="Times New Roman"/>
                <a:ea typeface="Open Sans"/>
                <a:cs typeface="Times New Roman"/>
              </a:rPr>
              <a:t>Umowa na czas zastępstwa</a:t>
            </a:r>
            <a:b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700" dirty="0">
                <a:latin typeface="Times New Roman"/>
                <a:ea typeface="Open Sans"/>
                <a:cs typeface="Times New Roman"/>
              </a:rPr>
              <a:t>Wyrok WSA z dnia 12 grudnia 2017 r., sygn. II SA/</a:t>
            </a:r>
            <a:r>
              <a:rPr lang="pl-PL" sz="1700" err="1">
                <a:latin typeface="Times New Roman"/>
                <a:ea typeface="Open Sans"/>
                <a:cs typeface="Times New Roman"/>
              </a:rPr>
              <a:t>Rz</a:t>
            </a:r>
            <a:r>
              <a:rPr lang="pl-PL" sz="1700" dirty="0">
                <a:latin typeface="Times New Roman"/>
                <a:ea typeface="Open Sans"/>
                <a:cs typeface="Times New Roman"/>
              </a:rPr>
              <a:t> 1152/17, lex nr </a:t>
            </a:r>
            <a:r>
              <a:rPr lang="pl-PL" sz="1700" dirty="0">
                <a:solidFill>
                  <a:srgbClr val="002073"/>
                </a:solidFill>
                <a:latin typeface="Times New Roman"/>
                <a:ea typeface="Open Sans"/>
                <a:cs typeface="Times New Roman"/>
              </a:rPr>
              <a:t>2442290 </a:t>
            </a:r>
            <a:r>
              <a:rPr lang="pl-PL" b="0" dirty="0">
                <a:solidFill>
                  <a:srgbClr val="333333"/>
                </a:solidFill>
                <a:latin typeface="Times New Roman"/>
                <a:ea typeface="Open Sans"/>
                <a:cs typeface="Open Sans"/>
              </a:rPr>
              <a:t> </a:t>
            </a:r>
            <a:endParaRPr lang="pl-PL" sz="1700" dirty="0">
              <a:latin typeface="Times New Roman"/>
              <a:ea typeface="Open Sans"/>
              <a:cs typeface="Open Sans"/>
            </a:endParaRPr>
          </a:p>
          <a:p>
            <a:pPr algn="ctr"/>
            <a:endParaRPr lang="pl-PL" sz="1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9F89EBA2-7D69-AA7C-AA82-57D707997B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„Przepisy regulujące procedurę naboru na wolne stanowiska urzędnicze nie mają zastosowania do tymczasowego zatrudnienia pracownika na czas zastępstwa w okresie usprawiedliwionej nieobecności w pracy kierownika centrum integracji społecznej”</a:t>
            </a:r>
          </a:p>
          <a:p>
            <a:pPr algn="just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„W dalszej kolejności należy stwierdzić, że skarżony zarząd powiatu nie miał obowiązku przeprowadzenia określonej w art. 11-15 </a:t>
            </a:r>
            <a:r>
              <a:rPr lang="pl-P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u.p.s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formalnej procedury naboru na stanowisko pracownicze utworzone tymczasowo na czas zastępstwa w okresie nieobecności skarżącego jako kierownika powiatowej jednostki organizacyjnej”</a:t>
            </a:r>
          </a:p>
          <a:p>
            <a:pPr algn="just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„Jednocześnie jednak przepis art. 12 ust. 2 </a:t>
            </a:r>
            <a:r>
              <a:rPr lang="pl-P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u.p.s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stanowi, że nie wymaga przeprowadzenia naboru zatrudnienie osoby na zastępstwo w związku z usprawiedliwioną nieobecnością pracownika samorządowego. Przepis ten - odsyłając do art. 16 ust. 1 </a:t>
            </a:r>
            <a:r>
              <a:rPr lang="pl-P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zd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2 </a:t>
            </a:r>
            <a:r>
              <a:rPr lang="pl-P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u.p.s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- </a:t>
            </a:r>
            <a:r>
              <a:rPr lang="pl-PL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ustanawia zatem wyjątek od zasady, że obsadzenie tzw. wolnych stanowisk urzędniczych (w tym kierowniczych stanowisk urzędniczych) powinno odbywać się po przeprowadzeniu procedury naboru określonej w art. 11-23 </a:t>
            </a:r>
            <a:r>
              <a:rPr lang="pl-PL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u.p.s</a:t>
            </a:r>
            <a:r>
              <a:rPr lang="pl-PL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.”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8281508E-C69F-8505-6DFD-C1790A63E85E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8891588" y="539750"/>
            <a:ext cx="1800225" cy="366713"/>
          </a:xfrm>
          <a:prstGeom prst="rect">
            <a:avLst/>
          </a:prstGeom>
        </p:spPr>
        <p:txBody>
          <a:bodyPr/>
          <a:lstStyle/>
          <a:p>
            <a:fld id="{D857886D-A165-4D54-8DB0-CE6586ECA8EC}" type="datetime1">
              <a:rPr lang="pl-PL" smtClean="0"/>
              <a:t>26.08.2025</a:t>
            </a:fld>
            <a:endParaRPr lang="pl-PL" dirty="0"/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86ED6479-40EE-3C95-C37F-C67D4D7ADB2D}"/>
              </a:ext>
            </a:extLst>
          </p:cNvPr>
          <p:cNvSpPr txBox="1"/>
          <p:nvPr/>
        </p:nvSpPr>
        <p:spPr>
          <a:xfrm>
            <a:off x="2673275" y="2627151"/>
            <a:ext cx="53465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b="0" i="0" dirty="0">
                <a:solidFill>
                  <a:srgbClr val="333333"/>
                </a:solidFill>
                <a:effectLst/>
                <a:latin typeface="Open Sans" panose="020B0606030504020204" pitchFamily="34" charset="0"/>
              </a:rPr>
              <a:t>.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95227890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D74DDFF-C0C0-5AD7-BE09-049EBD54B1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4405" y="497785"/>
            <a:ext cx="8640381" cy="1080001"/>
          </a:xfrm>
        </p:spPr>
        <p:txBody>
          <a:bodyPr/>
          <a:lstStyle/>
          <a:p>
            <a:pPr algn="ctr"/>
            <a:r>
              <a:rPr lang="pl-PL" dirty="0">
                <a:latin typeface="Times New Roman"/>
                <a:ea typeface="Open Sans"/>
                <a:cs typeface="Times New Roman"/>
              </a:rPr>
              <a:t>Wyrok SN z dnia 1 lutego 2017 r., sygn. I PK 41/16,</a:t>
            </a:r>
            <a:r>
              <a:rPr lang="pl-PL" dirty="0">
                <a:solidFill>
                  <a:srgbClr val="002073"/>
                </a:solidFill>
                <a:latin typeface="Times New Roman"/>
                <a:ea typeface="Open Sans"/>
                <a:cs typeface="Times New Roman"/>
              </a:rPr>
              <a:t>              OSNP 218/4/40</a:t>
            </a:r>
            <a:endParaRPr lang="pl-PL" dirty="0">
              <a:solidFill>
                <a:srgbClr val="333333"/>
              </a:solidFill>
              <a:latin typeface="Times New Roman"/>
              <a:ea typeface="Open Sans"/>
              <a:cs typeface="Open Sans"/>
            </a:endParaRPr>
          </a:p>
          <a:p>
            <a:pPr algn="ctr"/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801F1E7A-7511-A0B1-91BC-231E39D6E5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9362" y="1331565"/>
            <a:ext cx="9216927" cy="5976664"/>
          </a:xfrm>
        </p:spPr>
        <p:txBody>
          <a:bodyPr>
            <a:normAutofit fontScale="92500"/>
          </a:bodyPr>
          <a:lstStyle/>
          <a:p>
            <a:pPr algn="just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„Nie stanowi nadużycia prawa w rozumieniu art. 8 </a:t>
            </a:r>
            <a:r>
              <a:rPr lang="pl-P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k.p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skorzystanie przez powoda z przysługującej mu jako pracownikowi z mocy art. 174 </a:t>
            </a:r>
            <a:r>
              <a:rPr lang="pl-P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k.p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instytucji urlopu bezpłatnego. Żadne przepisy nie obligują przy tym pracownika samorządowego do wystąpienia z tej treści wnioskiem bezpośrednio po ogłoszeniu wyników wyborów na stanowisko burmistrza”.</a:t>
            </a:r>
          </a:p>
          <a:p>
            <a:pPr algn="just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„Z mocy art. 74 </a:t>
            </a:r>
            <a:r>
              <a:rPr lang="pl-P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k.p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powrót pracownika z wyboru do pracy po urlopie bezpłatnym udzielonym w ramach istniejącego równolegle stosunku zatrudnienia nie gwarantuje wszak powierzenia tego samego stanowiska pracy co przed urlopem. </a:t>
            </a:r>
            <a:r>
              <a:rPr lang="pl-PL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Pracownik taki ma natomiast zapewnioną możliwość kontynuacji zatrudnienia w ramach pierwotnego stosunku pracy (to jest stosunku pracy sprzed wyboru) na stanowisku równorzędnym z poprzednio zajmowanym pod względem warunków płacowych. Nie musi to być zatem to samo stanowisko, ale inne, nawet niższe, odpowiadające kwalifikacjom zawodowym pracownika, lecz nie gorzej wynagradzane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Zdaniem Sądu Najwyższego, stanowisko równorzędne pod względem wynagrodzenia to stanowisko stwarzające takie same możliwości awansowe, mające zapewnić ten sam poziom wynagrodzenia, co przed pełnieniem funkcji z wyboru (wyroki Sądu Najwyższego z dnia 26 czerwca 2007 r., I PK 18/07, OSNP 2008 nr 15-16, poz. 221 i z dnia 18 października 2007 r., III PK 45/07, LEX nr 319027). Udzielenie sekretarzowi gminy urlopu bezpłatnego na czas pełnienia funkcji wójta (burmistrza) nie pozbawia więc pracodawcy samorządowego swobodnego zadecydowania, czy po powrocie z tegoż urlopu pracownik ten będzie kontynuował pracę na stanowisku sekretarza, czy też stanowisko to zachowa osoba zatrudniona na nim pod nieobecność urlopowanego pracownika”. 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4B57E8F1-BE78-BADC-4888-B74FB38EF1A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44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29739822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>
            <a:extLst>
              <a:ext uri="{FF2B5EF4-FFF2-40B4-BE49-F238E27FC236}">
                <a16:creationId xmlns:a16="http://schemas.microsoft.com/office/drawing/2014/main" id="{F31BF49D-5886-00DB-98F9-40E816C6511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Obowiązki pracodawcy JST wobec pracownika </a:t>
            </a:r>
            <a:endParaRPr lang="pl-PL" dirty="0"/>
          </a:p>
        </p:txBody>
      </p:sp>
      <p:sp>
        <p:nvSpPr>
          <p:cNvPr id="4" name="Symbol zastępczy obrazu 3">
            <a:extLst>
              <a:ext uri="{FF2B5EF4-FFF2-40B4-BE49-F238E27FC236}">
                <a16:creationId xmlns:a16="http://schemas.microsoft.com/office/drawing/2014/main" id="{EB811591-2422-EEF0-AAAC-F24E0570044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6" name="Symbol zastępczy obrazu 2" descr="Mężczyzna pracuje na komputerze">
            <a:extLst>
              <a:ext uri="{FF2B5EF4-FFF2-40B4-BE49-F238E27FC236}">
                <a16:creationId xmlns:a16="http://schemas.microsoft.com/office/drawing/2014/main" id="{6FE0DAEE-9F9D-1A47-DBC1-BE942C230B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19" b="3819"/>
          <a:stretch>
            <a:fillRect/>
          </a:stretch>
        </p:blipFill>
        <p:spPr>
          <a:xfrm>
            <a:off x="822325" y="152400"/>
            <a:ext cx="6835775" cy="4859338"/>
          </a:xfrm>
          <a:custGeom>
            <a:avLst/>
            <a:gdLst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775 w 6835775"/>
              <a:gd name="connsiteY2" fmla="*/ 4500563 h 4859338"/>
              <a:gd name="connsiteX3" fmla="*/ 2155824 w 6835775"/>
              <a:gd name="connsiteY3" fmla="*/ 4500563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35775" h="4859338">
                <a:moveTo>
                  <a:pt x="0" y="0"/>
                </a:moveTo>
                <a:lnTo>
                  <a:pt x="6835775" y="0"/>
                </a:lnTo>
                <a:lnTo>
                  <a:pt x="6835775" y="4500563"/>
                </a:lnTo>
                <a:lnTo>
                  <a:pt x="2155824" y="4500563"/>
                </a:lnTo>
                <a:lnTo>
                  <a:pt x="2155824" y="4859338"/>
                </a:lnTo>
                <a:lnTo>
                  <a:pt x="0" y="48593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112842427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F48E900-9096-947D-C517-64625C2CBB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5907" y="719837"/>
            <a:ext cx="8640381" cy="1080001"/>
          </a:xfrm>
        </p:spPr>
        <p:txBody>
          <a:bodyPr/>
          <a:lstStyle/>
          <a:p>
            <a:pPr algn="ctr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Podstawowe (wybrane) obowiązki pracodawcy JST wobec pracownika 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147C71EC-08B2-B2A9-3645-83E7210739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 dirty="0"/>
          </a:p>
          <a:p>
            <a:pPr algn="just"/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Zapewnienie bezpiecznych i higienicznych warunków pracy i w tym zakresie ochrona życia i zdrowia pracowników, </a:t>
            </a:r>
          </a:p>
          <a:p>
            <a:pPr algn="just"/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Terminowa wypłata wynagrodzenia, </a:t>
            </a:r>
          </a:p>
          <a:p>
            <a:pPr algn="just"/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Przeciwdziałanie </a:t>
            </a:r>
            <a:r>
              <a:rPr lang="pl-PL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mobbingowi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 dyskryminacji,</a:t>
            </a:r>
          </a:p>
          <a:p>
            <a:pPr algn="just"/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Umożliwianie podnoszenia kwalifikacji,</a:t>
            </a:r>
          </a:p>
          <a:p>
            <a:pPr algn="just"/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Prowadzenie dokumentacji pracowniczej,</a:t>
            </a:r>
          </a:p>
          <a:p>
            <a:pPr algn="just"/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Zaspokajać w miarę posiadanych środków socjalne potrzeby pracowników,</a:t>
            </a:r>
          </a:p>
          <a:p>
            <a:pPr algn="just"/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Kierowanie na badania lekarskie,</a:t>
            </a:r>
          </a:p>
          <a:p>
            <a:pPr algn="just"/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Wystawianie świadectwa pracy.</a:t>
            </a:r>
          </a:p>
          <a:p>
            <a:pPr algn="just"/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2827AE9F-5832-381D-3913-55C4932A562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46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2871928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7630A19-16D3-A40F-1FBD-66CA08037B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Bezpieczne i higieniczne warunki pracy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E21BA1CC-1DF1-5B18-9176-6C892EB5B9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</a:t>
            </a:r>
            <a:r>
              <a:rPr lang="pl-PL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Warunki pracy</a:t>
            </a:r>
          </a:p>
          <a:p>
            <a:pPr marL="0" indent="0" algn="just">
              <a:buNone/>
            </a:pPr>
            <a:endParaRPr lang="pl-PL" sz="2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pl-PL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      bezpieczne              higieniczne</a:t>
            </a:r>
          </a:p>
          <a:p>
            <a:pPr marL="0" indent="0" algn="just">
              <a:buNone/>
            </a:pP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„Prawo do bezpiecznych i higienicznych warunków pracy wynika wprost z art. 66 ust. 1 Konstytucji Rzeczypospolitej Polskiej z dnia 2 kwietnia 1997 r. (Dz. U. Nr 78, poz. 483 z </a:t>
            </a:r>
            <a:r>
              <a:rPr lang="pl-P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późn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zm.) i zgodnie z art. 15 </a:t>
            </a:r>
            <a:r>
              <a:rPr lang="pl-P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k.p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należy do podstawowych zasad prawa pracy. Nadrzędnym celem tego prawa jest ochrona szczególnej wartości jaką jest życie i zdrowie ludzkie. Dlatego też pracodawca obowiązany jest chronić życie i zdrowie pracowników przez zapewnienie bezpiecznych i higienicznych warunków pracy przy odpowiednim wykorzystaniu osiągnięć nauki i techniki” Tak: Wyrok NSA z dnia 23 kwietnia 2025 r., sygn. III OSK 2448/23</a:t>
            </a:r>
            <a:r>
              <a:rPr lang="pl-PL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”.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59F1DD4B-8783-6FAC-59E7-9634C2E3C14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47</a:t>
            </a:fld>
            <a:endParaRPr lang="pl-PL" dirty="0"/>
          </a:p>
        </p:txBody>
      </p:sp>
      <p:sp>
        <p:nvSpPr>
          <p:cNvPr id="5" name="Strzałka: w dół 4">
            <a:extLst>
              <a:ext uri="{FF2B5EF4-FFF2-40B4-BE49-F238E27FC236}">
                <a16:creationId xmlns:a16="http://schemas.microsoft.com/office/drawing/2014/main" id="{A8C02A0B-B6ED-9104-7D68-29D76298F96E}"/>
              </a:ext>
            </a:extLst>
          </p:cNvPr>
          <p:cNvSpPr/>
          <p:nvPr/>
        </p:nvSpPr>
        <p:spPr>
          <a:xfrm>
            <a:off x="3689722" y="2771725"/>
            <a:ext cx="648072" cy="360040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Strzałka: w dół 5">
            <a:extLst>
              <a:ext uri="{FF2B5EF4-FFF2-40B4-BE49-F238E27FC236}">
                <a16:creationId xmlns:a16="http://schemas.microsoft.com/office/drawing/2014/main" id="{6E3D4400-D9C0-C8E8-9240-6CD7B4A7CA34}"/>
              </a:ext>
            </a:extLst>
          </p:cNvPr>
          <p:cNvSpPr/>
          <p:nvPr/>
        </p:nvSpPr>
        <p:spPr>
          <a:xfrm>
            <a:off x="5877584" y="2748690"/>
            <a:ext cx="648072" cy="360040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8292835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D805F3D-61D7-7344-0AAE-6774BEA73C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Bezpieczne i higieniczne warunki pracy </a:t>
            </a:r>
            <a:b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wypadek przy pracy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74FADD2D-7D93-C494-AAF0-02FB460909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                          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pPr marL="0" indent="0">
              <a:buNone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Skutki                                                   Podstawa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80512FB4-C6A3-A025-0995-3293B83104C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48</a:t>
            </a:fld>
            <a:endParaRPr lang="pl-PL" dirty="0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2994041C-7F4E-7EFB-7AF4-B270351C84D7}"/>
              </a:ext>
            </a:extLst>
          </p:cNvPr>
          <p:cNvSpPr/>
          <p:nvPr/>
        </p:nvSpPr>
        <p:spPr>
          <a:xfrm>
            <a:off x="1382362" y="2975793"/>
            <a:ext cx="2376264" cy="1192186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33827375-ACC3-FF85-6AD9-61A39393E003}"/>
              </a:ext>
            </a:extLst>
          </p:cNvPr>
          <p:cNvSpPr txBox="1"/>
          <p:nvPr/>
        </p:nvSpPr>
        <p:spPr>
          <a:xfrm>
            <a:off x="1336187" y="3003292"/>
            <a:ext cx="25197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Obowiązek pracodawcy zapewnienia bezp. i </a:t>
            </a:r>
            <a:r>
              <a:rPr lang="pl-P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hig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warunków pracy</a:t>
            </a:r>
          </a:p>
        </p:txBody>
      </p:sp>
      <p:sp>
        <p:nvSpPr>
          <p:cNvPr id="9" name="Strzałka: w prawo 8">
            <a:extLst>
              <a:ext uri="{FF2B5EF4-FFF2-40B4-BE49-F238E27FC236}">
                <a16:creationId xmlns:a16="http://schemas.microsoft.com/office/drawing/2014/main" id="{1CA589CF-2580-D86C-E67B-C5D997BD2BEA}"/>
              </a:ext>
            </a:extLst>
          </p:cNvPr>
          <p:cNvSpPr/>
          <p:nvPr/>
        </p:nvSpPr>
        <p:spPr>
          <a:xfrm>
            <a:off x="3926086" y="2987849"/>
            <a:ext cx="1201888" cy="504056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0" name="Prostokąt 9">
            <a:extLst>
              <a:ext uri="{FF2B5EF4-FFF2-40B4-BE49-F238E27FC236}">
                <a16:creationId xmlns:a16="http://schemas.microsoft.com/office/drawing/2014/main" id="{4D5BF25B-C1C9-C7CB-F79E-EC597913041E}"/>
              </a:ext>
            </a:extLst>
          </p:cNvPr>
          <p:cNvSpPr/>
          <p:nvPr/>
        </p:nvSpPr>
        <p:spPr>
          <a:xfrm>
            <a:off x="5259368" y="2362906"/>
            <a:ext cx="2376264" cy="1192186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ole tekstowe 10">
            <a:extLst>
              <a:ext uri="{FF2B5EF4-FFF2-40B4-BE49-F238E27FC236}">
                <a16:creationId xmlns:a16="http://schemas.microsoft.com/office/drawing/2014/main" id="{E76F728C-26ED-2C90-A90C-F26890D5CDE5}"/>
              </a:ext>
            </a:extLst>
          </p:cNvPr>
          <p:cNvSpPr txBox="1"/>
          <p:nvPr/>
        </p:nvSpPr>
        <p:spPr>
          <a:xfrm>
            <a:off x="4079077" y="2677619"/>
            <a:ext cx="6547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Cel</a:t>
            </a:r>
          </a:p>
        </p:txBody>
      </p:sp>
      <p:sp>
        <p:nvSpPr>
          <p:cNvPr id="12" name="pole tekstowe 11">
            <a:extLst>
              <a:ext uri="{FF2B5EF4-FFF2-40B4-BE49-F238E27FC236}">
                <a16:creationId xmlns:a16="http://schemas.microsoft.com/office/drawing/2014/main" id="{69AA1543-07BB-B14E-F7A5-019E84545B30}"/>
              </a:ext>
            </a:extLst>
          </p:cNvPr>
          <p:cNvSpPr txBox="1"/>
          <p:nvPr/>
        </p:nvSpPr>
        <p:spPr>
          <a:xfrm>
            <a:off x="5388682" y="2624728"/>
            <a:ext cx="21772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Minimalizacja ryzyka wypadków</a:t>
            </a:r>
          </a:p>
        </p:txBody>
      </p:sp>
      <p:sp>
        <p:nvSpPr>
          <p:cNvPr id="13" name="Strzałka: w prawo 12">
            <a:extLst>
              <a:ext uri="{FF2B5EF4-FFF2-40B4-BE49-F238E27FC236}">
                <a16:creationId xmlns:a16="http://schemas.microsoft.com/office/drawing/2014/main" id="{9C7A7FAD-095B-7785-84B4-16228C4F132D}"/>
              </a:ext>
            </a:extLst>
          </p:cNvPr>
          <p:cNvSpPr/>
          <p:nvPr/>
        </p:nvSpPr>
        <p:spPr>
          <a:xfrm>
            <a:off x="3953251" y="3915951"/>
            <a:ext cx="1201888" cy="504056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4" name="Prostokąt 13">
            <a:extLst>
              <a:ext uri="{FF2B5EF4-FFF2-40B4-BE49-F238E27FC236}">
                <a16:creationId xmlns:a16="http://schemas.microsoft.com/office/drawing/2014/main" id="{336948A1-0470-24A1-A7A7-7130B99AD5E3}"/>
              </a:ext>
            </a:extLst>
          </p:cNvPr>
          <p:cNvSpPr/>
          <p:nvPr/>
        </p:nvSpPr>
        <p:spPr>
          <a:xfrm>
            <a:off x="5289174" y="3886900"/>
            <a:ext cx="2376264" cy="1192186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5" name="pole tekstowe 14">
            <a:extLst>
              <a:ext uri="{FF2B5EF4-FFF2-40B4-BE49-F238E27FC236}">
                <a16:creationId xmlns:a16="http://schemas.microsoft.com/office/drawing/2014/main" id="{5EC1EC99-830A-A11A-5B8C-958AFB9885F5}"/>
              </a:ext>
            </a:extLst>
          </p:cNvPr>
          <p:cNvSpPr txBox="1"/>
          <p:nvPr/>
        </p:nvSpPr>
        <p:spPr>
          <a:xfrm>
            <a:off x="3825689" y="4298327"/>
            <a:ext cx="13271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Zaniedbania</a:t>
            </a:r>
          </a:p>
        </p:txBody>
      </p:sp>
      <p:sp>
        <p:nvSpPr>
          <p:cNvPr id="16" name="pole tekstowe 15">
            <a:extLst>
              <a:ext uri="{FF2B5EF4-FFF2-40B4-BE49-F238E27FC236}">
                <a16:creationId xmlns:a16="http://schemas.microsoft.com/office/drawing/2014/main" id="{FB55ABBC-3AC0-E83B-F7F2-3D7C6F9045E8}"/>
              </a:ext>
            </a:extLst>
          </p:cNvPr>
          <p:cNvSpPr txBox="1"/>
          <p:nvPr/>
        </p:nvSpPr>
        <p:spPr>
          <a:xfrm>
            <a:off x="5561929" y="4167979"/>
            <a:ext cx="20040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Zwiększenie ryzyka wypadków</a:t>
            </a:r>
          </a:p>
        </p:txBody>
      </p:sp>
      <p:sp>
        <p:nvSpPr>
          <p:cNvPr id="18" name="Strzałka: w dół 17">
            <a:extLst>
              <a:ext uri="{FF2B5EF4-FFF2-40B4-BE49-F238E27FC236}">
                <a16:creationId xmlns:a16="http://schemas.microsoft.com/office/drawing/2014/main" id="{7971A925-7CB3-D32B-D41A-67DFE9180026}"/>
              </a:ext>
            </a:extLst>
          </p:cNvPr>
          <p:cNvSpPr/>
          <p:nvPr/>
        </p:nvSpPr>
        <p:spPr>
          <a:xfrm>
            <a:off x="5388682" y="5219997"/>
            <a:ext cx="533288" cy="792088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9" name="Strzałka: w dół 18">
            <a:extLst>
              <a:ext uri="{FF2B5EF4-FFF2-40B4-BE49-F238E27FC236}">
                <a16:creationId xmlns:a16="http://schemas.microsoft.com/office/drawing/2014/main" id="{4B8EC496-01B8-1E3B-B7BD-ED5933E7E3EA}"/>
              </a:ext>
            </a:extLst>
          </p:cNvPr>
          <p:cNvSpPr/>
          <p:nvPr/>
        </p:nvSpPr>
        <p:spPr>
          <a:xfrm>
            <a:off x="7032642" y="5217686"/>
            <a:ext cx="533288" cy="792088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0" name="Prostokąt 19">
            <a:extLst>
              <a:ext uri="{FF2B5EF4-FFF2-40B4-BE49-F238E27FC236}">
                <a16:creationId xmlns:a16="http://schemas.microsoft.com/office/drawing/2014/main" id="{1F3CB8D8-BFC0-9428-281C-4136C48FD8B5}"/>
              </a:ext>
            </a:extLst>
          </p:cNvPr>
          <p:cNvSpPr/>
          <p:nvPr/>
        </p:nvSpPr>
        <p:spPr>
          <a:xfrm>
            <a:off x="3564211" y="6091245"/>
            <a:ext cx="2376264" cy="1192186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1" name="Prostokąt 20">
            <a:extLst>
              <a:ext uri="{FF2B5EF4-FFF2-40B4-BE49-F238E27FC236}">
                <a16:creationId xmlns:a16="http://schemas.microsoft.com/office/drawing/2014/main" id="{5752DE91-5793-A666-CE73-8B513DCCB00E}"/>
              </a:ext>
            </a:extLst>
          </p:cNvPr>
          <p:cNvSpPr/>
          <p:nvPr/>
        </p:nvSpPr>
        <p:spPr>
          <a:xfrm>
            <a:off x="7032642" y="6063746"/>
            <a:ext cx="2376264" cy="1192186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3" name="pole tekstowe 22">
            <a:extLst>
              <a:ext uri="{FF2B5EF4-FFF2-40B4-BE49-F238E27FC236}">
                <a16:creationId xmlns:a16="http://schemas.microsoft.com/office/drawing/2014/main" id="{B1570431-14EB-240F-6928-C2D86CE18FC4}"/>
              </a:ext>
            </a:extLst>
          </p:cNvPr>
          <p:cNvSpPr txBox="1"/>
          <p:nvPr/>
        </p:nvSpPr>
        <p:spPr>
          <a:xfrm>
            <a:off x="3758626" y="6076548"/>
            <a:ext cx="20224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Odpowiedzialność pracodawcy  i konsekwencje prawne</a:t>
            </a:r>
          </a:p>
        </p:txBody>
      </p:sp>
      <p:sp>
        <p:nvSpPr>
          <p:cNvPr id="24" name="pole tekstowe 23">
            <a:extLst>
              <a:ext uri="{FF2B5EF4-FFF2-40B4-BE49-F238E27FC236}">
                <a16:creationId xmlns:a16="http://schemas.microsoft.com/office/drawing/2014/main" id="{A6AFECCA-CAC9-3564-BA02-79649C341999}"/>
              </a:ext>
            </a:extLst>
          </p:cNvPr>
          <p:cNvSpPr txBox="1"/>
          <p:nvPr/>
        </p:nvSpPr>
        <p:spPr>
          <a:xfrm>
            <a:off x="7188460" y="6170332"/>
            <a:ext cx="21394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Istnienie związku </a:t>
            </a:r>
            <a:r>
              <a:rPr lang="pl-P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przyczynowo-skutkowego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69643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33329FF-C7C2-71C2-F7AB-929E6554D7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Przykład wypadków przy pracy w UM Łodzi 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47A1D6EC-70AA-AEC3-0C54-8F34A190BE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1370" y="1691605"/>
            <a:ext cx="9144919" cy="5508232"/>
          </a:xfrm>
        </p:spPr>
        <p:txBody>
          <a:bodyPr>
            <a:normAutofit fontScale="70000" lnSpcReduction="20000"/>
          </a:bodyPr>
          <a:lstStyle/>
          <a:p>
            <a:pPr algn="just">
              <a:spcBef>
                <a:spcPts val="0"/>
              </a:spcBef>
            </a:pPr>
            <a:r>
              <a:rPr lang="pl-PL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nagłe wyślizgnięcie się donicy z rąk poszkodowanego podczas wykonywania ręcznych prac transportowych</a:t>
            </a:r>
          </a:p>
          <a:p>
            <a:pPr algn="just">
              <a:spcBef>
                <a:spcPts val="0"/>
              </a:spcBef>
            </a:pPr>
            <a:r>
              <a:rPr lang="pl-PL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agresja ze strony zwierząt, pogryzienie przez psa w kciuk lewej ręki</a:t>
            </a:r>
          </a:p>
          <a:p>
            <a:pPr algn="just">
              <a:spcBef>
                <a:spcPts val="0"/>
              </a:spcBef>
            </a:pPr>
            <a:r>
              <a:rPr lang="pl-PL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nagłe poślizgnięcie się poszkodowanej na pierwszym stopniu schodów podczas wychodzenia z pomieszczenia pracy</a:t>
            </a:r>
          </a:p>
          <a:p>
            <a:pPr algn="just">
              <a:spcBef>
                <a:spcPts val="0"/>
              </a:spcBef>
            </a:pPr>
            <a:r>
              <a:rPr lang="pl-PL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nagłe potknięcie się poszkodowanej o krawędź zabezpieczającą schody podczas wchodzenia po schodach w pracy</a:t>
            </a:r>
          </a:p>
          <a:p>
            <a:pPr algn="just">
              <a:spcBef>
                <a:spcPts val="0"/>
              </a:spcBef>
            </a:pPr>
            <a:r>
              <a:rPr lang="pl-PL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nagły ból w lewym barku podczas podnoszenia pudła przez poszkodowaną</a:t>
            </a:r>
          </a:p>
          <a:p>
            <a:pPr algn="just">
              <a:spcBef>
                <a:spcPts val="0"/>
              </a:spcBef>
            </a:pPr>
            <a:r>
              <a:rPr lang="pl-PL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nagła utrata równowagi podczas schodzenia po schodach poszkodowanej</a:t>
            </a:r>
          </a:p>
          <a:p>
            <a:pPr algn="just">
              <a:spcBef>
                <a:spcPts val="0"/>
              </a:spcBef>
            </a:pPr>
            <a:r>
              <a:rPr lang="pl-PL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nagłe samoistne otwarcie się i opadniecie górnego lufcika, który uderzył poszkodowaną w głowę podczas</a:t>
            </a:r>
            <a:br>
              <a:rPr lang="pl-PL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zamykania dolnego skrzydła okna</a:t>
            </a:r>
          </a:p>
          <a:p>
            <a:pPr algn="just">
              <a:spcBef>
                <a:spcPts val="0"/>
              </a:spcBef>
            </a:pPr>
            <a:r>
              <a:rPr lang="pl-PL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nagłe poślizgnięcie się na schodach podczas schodzenia</a:t>
            </a:r>
          </a:p>
          <a:p>
            <a:pPr algn="just">
              <a:spcBef>
                <a:spcPts val="0"/>
              </a:spcBef>
            </a:pPr>
            <a:r>
              <a:rPr lang="pl-PL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potknięcie o stopień schodów</a:t>
            </a:r>
          </a:p>
          <a:p>
            <a:pPr algn="just">
              <a:spcBef>
                <a:spcPts val="0"/>
              </a:spcBef>
            </a:pPr>
            <a:r>
              <a:rPr lang="pl-PL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poślizgnięcie na mokrej posadzce (rozlana woda na posadzce w toalecie)</a:t>
            </a:r>
          </a:p>
          <a:p>
            <a:pPr marL="0" indent="0">
              <a:spcBef>
                <a:spcPts val="0"/>
              </a:spcBef>
              <a:buNone/>
            </a:pP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Źródło: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Wypadki w miejscu pracy. Nie uwierzysz, jakie wypadki zdarzają się pracownikom Urzędu Miasta Łodzi. | Dziennik Łódzki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</a:pPr>
            <a:endParaRPr lang="pl-PL" dirty="0"/>
          </a:p>
          <a:p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E2116306-EAB8-78E2-E8E8-F1D2B79EC72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49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227969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451877A-F950-49E3-C7F4-5C81BF85AC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Systemy zatrudniania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0DAD2D47-27AE-C2D1-4B90-F924470523E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pl-PL" dirty="0"/>
              <a:t>System łupów:</a:t>
            </a:r>
          </a:p>
          <a:p>
            <a:pPr marL="0" indent="0">
              <a:buNone/>
            </a:pPr>
            <a:r>
              <a:rPr lang="pl-PL" dirty="0"/>
              <a:t> zatrudnianie na stanowiskach w administracji zwolenników politycznych zwycięzcy w wyborach</a:t>
            </a:r>
          </a:p>
          <a:p>
            <a:pPr marL="0" indent="0">
              <a:buNone/>
            </a:pPr>
            <a:r>
              <a:rPr lang="pl-PL" dirty="0"/>
              <a:t>To nie to samo co </a:t>
            </a:r>
            <a:r>
              <a:rPr lang="pl-PL" i="1" dirty="0"/>
              <a:t>nepotyzm</a:t>
            </a:r>
            <a:r>
              <a:rPr lang="pl-PL" dirty="0"/>
              <a:t>:</a:t>
            </a:r>
          </a:p>
          <a:p>
            <a:pPr marL="0" indent="0">
              <a:buNone/>
            </a:pPr>
            <a:r>
              <a:rPr lang="pl-PL" dirty="0"/>
              <a:t>Zatrudnianie nepotów (krewnych, powinowatych bliższych i dalszych i osób będących w bliskich osobistych relacjach z osobą zajmującą wysokie, decyzyjne stanowisko)</a:t>
            </a:r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/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791A0A16-0BAE-249F-94F4-8FB70C3DBF5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pl-PL" dirty="0"/>
              <a:t>Model kariery:</a:t>
            </a:r>
          </a:p>
          <a:p>
            <a:pPr marL="0" indent="0">
              <a:buNone/>
            </a:pPr>
            <a:r>
              <a:rPr lang="pl-PL" dirty="0"/>
              <a:t>- stopniowa kariera urzędnicza od dołu do góry hierarchii w urzędzie lub strukturze administracji publicznej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E3737ED-9F70-9FF8-EC65-E449B687A65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5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228343856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C91FEEA-5B6A-3244-F652-26CFD8A72E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1450" y="426686"/>
            <a:ext cx="8640381" cy="1080001"/>
          </a:xfrm>
        </p:spPr>
        <p:txBody>
          <a:bodyPr/>
          <a:lstStyle/>
          <a:p>
            <a:pPr algn="ctr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Prowadzenie dokumentacji pracowniczej</a:t>
            </a:r>
          </a:p>
        </p:txBody>
      </p:sp>
      <p:graphicFrame>
        <p:nvGraphicFramePr>
          <p:cNvPr id="6" name="Symbol zastępczy zawartości 5">
            <a:extLst>
              <a:ext uri="{FF2B5EF4-FFF2-40B4-BE49-F238E27FC236}">
                <a16:creationId xmlns:a16="http://schemas.microsoft.com/office/drawing/2014/main" id="{345C9AB9-5FC5-7CC4-AC1F-A5272344E52D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81410" y="1655228"/>
          <a:ext cx="8568853" cy="49377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728192">
                  <a:extLst>
                    <a:ext uri="{9D8B030D-6E8A-4147-A177-3AD203B41FA5}">
                      <a16:colId xmlns:a16="http://schemas.microsoft.com/office/drawing/2014/main" val="1302151527"/>
                    </a:ext>
                  </a:extLst>
                </a:gridCol>
                <a:gridCol w="6840661">
                  <a:extLst>
                    <a:ext uri="{9D8B030D-6E8A-4147-A177-3AD203B41FA5}">
                      <a16:colId xmlns:a16="http://schemas.microsoft.com/office/drawing/2014/main" val="93517871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Skład akt osobowych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Opis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80914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b="0" i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Oświadczenia lub dokumenty zgromadzone w związku z ubieganiem się o zatrudnienie</a:t>
                      </a:r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91441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pl-PL" sz="1800" b="0" i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Oświadczenia lub dokumenty dotyczące nawiązania stosunku pracy oraz przebiegu zatrudnienia pracownika</a:t>
                      </a:r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13709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pl-PL" sz="1800" b="0" i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Oświadczenia lub dokumenty związane z ustaniem zatrudnienia, w tym np. świadczenie o wypowiedzeniu albo o rozwiązaniu umowy o pracę</a:t>
                      </a:r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72566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pl-PL" sz="1800" b="0" i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Odpis zawiadomienia o ukaraniu oraz inne dokumenty związane z ponoszeniem przez pracownika odpowiedzialności porządkowej lub odpowiedzialności określonej w odrębnych przepisach, które przewidują zatarcie kary po upływie określonego czasu</a:t>
                      </a:r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30121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pl-PL" sz="1800" b="0" i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Odpis zawiadomienia o ukaraniu oraz inne dokumenty związane z ponoszeniem przez pracownika odpowiedzialności porządkowej lub odpowiedzialności określonej w odrębnych przepisach, które przewidują zatarcie kary po upływie określonego czasu</a:t>
                      </a:r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9375011"/>
                  </a:ext>
                </a:extLst>
              </a:tr>
            </a:tbl>
          </a:graphicData>
        </a:graphic>
      </p:graphicFrame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BF683128-693F-0CC0-3FF9-1F416D559DC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50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98585385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420D2E-1475-4504-FC5B-60EAD40D44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>
            <a:extLst>
              <a:ext uri="{FF2B5EF4-FFF2-40B4-BE49-F238E27FC236}">
                <a16:creationId xmlns:a16="http://schemas.microsoft.com/office/drawing/2014/main" id="{8F17729C-04E9-B4D5-6015-3CA6FD1EEE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Obowiązki informacyjne pracodawcy dotyczą…</a:t>
            </a:r>
            <a:b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BC08973D-E93D-184E-2D28-4463000DB3D2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8891588" y="539750"/>
            <a:ext cx="1800225" cy="366713"/>
          </a:xfrm>
          <a:prstGeom prst="rect">
            <a:avLst/>
          </a:prstGeom>
        </p:spPr>
        <p:txBody>
          <a:bodyPr/>
          <a:lstStyle/>
          <a:p>
            <a:fld id="{D857886D-A165-4D54-8DB0-CE6586ECA8EC}" type="datetime1">
              <a:rPr lang="pl-PL" smtClean="0"/>
              <a:t>26.08.2025</a:t>
            </a:fld>
            <a:endParaRPr lang="pl-PL" dirty="0"/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F632AF37-A0A8-17D7-6D96-38343866D84B}"/>
              </a:ext>
            </a:extLst>
          </p:cNvPr>
          <p:cNvGraphicFramePr/>
          <p:nvPr/>
        </p:nvGraphicFramePr>
        <p:xfrm>
          <a:off x="665386" y="2123653"/>
          <a:ext cx="2772041" cy="1440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Prostokąt 8">
            <a:extLst>
              <a:ext uri="{FF2B5EF4-FFF2-40B4-BE49-F238E27FC236}">
                <a16:creationId xmlns:a16="http://schemas.microsoft.com/office/drawing/2014/main" id="{71651F5B-BD41-2E22-60A7-52CA696F6302}"/>
              </a:ext>
            </a:extLst>
          </p:cNvPr>
          <p:cNvSpPr/>
          <p:nvPr/>
        </p:nvSpPr>
        <p:spPr>
          <a:xfrm>
            <a:off x="1025525" y="1739758"/>
            <a:ext cx="2772041" cy="12961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0" name="Prostokąt 9">
            <a:extLst>
              <a:ext uri="{FF2B5EF4-FFF2-40B4-BE49-F238E27FC236}">
                <a16:creationId xmlns:a16="http://schemas.microsoft.com/office/drawing/2014/main" id="{A273D8C0-D7C0-4384-7AF6-A590D11BECD4}"/>
              </a:ext>
            </a:extLst>
          </p:cNvPr>
          <p:cNvSpPr/>
          <p:nvPr/>
        </p:nvSpPr>
        <p:spPr>
          <a:xfrm>
            <a:off x="4273268" y="3083612"/>
            <a:ext cx="2772041" cy="144015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zasad dotyczących pracy w godzinach nadliczbowych i rekompensaty za nią</a:t>
            </a:r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DBA196CB-0450-58C8-C64F-FFC69C161D32}"/>
              </a:ext>
            </a:extLst>
          </p:cNvPr>
          <p:cNvSpPr/>
          <p:nvPr/>
        </p:nvSpPr>
        <p:spPr>
          <a:xfrm>
            <a:off x="1048443" y="3083613"/>
            <a:ext cx="2772041" cy="144016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przysługującego pracownikowi dobowego i tygodniowego odpoczynku</a:t>
            </a:r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82FA261C-EB9B-423B-620B-A8003D6A765E}"/>
              </a:ext>
            </a:extLst>
          </p:cNvPr>
          <p:cNvSpPr/>
          <p:nvPr/>
        </p:nvSpPr>
        <p:spPr>
          <a:xfrm>
            <a:off x="7504879" y="1727567"/>
            <a:ext cx="2772041" cy="12961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3" name="Prostokąt 12">
            <a:extLst>
              <a:ext uri="{FF2B5EF4-FFF2-40B4-BE49-F238E27FC236}">
                <a16:creationId xmlns:a16="http://schemas.microsoft.com/office/drawing/2014/main" id="{EAB3FD6E-219C-65AE-1596-B2F860FB2667}"/>
              </a:ext>
            </a:extLst>
          </p:cNvPr>
          <p:cNvSpPr/>
          <p:nvPr/>
        </p:nvSpPr>
        <p:spPr>
          <a:xfrm>
            <a:off x="4253707" y="1734513"/>
            <a:ext cx="2772041" cy="12961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obowiązującego pracownika dobowego i tygodniowego wymiaru czasu pracy</a:t>
            </a:r>
          </a:p>
        </p:txBody>
      </p:sp>
      <p:sp>
        <p:nvSpPr>
          <p:cNvPr id="14" name="pole tekstowe 13">
            <a:extLst>
              <a:ext uri="{FF2B5EF4-FFF2-40B4-BE49-F238E27FC236}">
                <a16:creationId xmlns:a16="http://schemas.microsoft.com/office/drawing/2014/main" id="{25805270-B0FB-26DB-F5F1-736A6A67F709}"/>
              </a:ext>
            </a:extLst>
          </p:cNvPr>
          <p:cNvSpPr txBox="1"/>
          <p:nvPr/>
        </p:nvSpPr>
        <p:spPr>
          <a:xfrm>
            <a:off x="1118483" y="1739758"/>
            <a:ext cx="24482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obowiązującej pracownika dobowej i tygodniowej normie czasu pracy</a:t>
            </a:r>
          </a:p>
        </p:txBody>
      </p:sp>
      <p:sp>
        <p:nvSpPr>
          <p:cNvPr id="15" name="pole tekstowe 14">
            <a:extLst>
              <a:ext uri="{FF2B5EF4-FFF2-40B4-BE49-F238E27FC236}">
                <a16:creationId xmlns:a16="http://schemas.microsoft.com/office/drawing/2014/main" id="{60DDD088-8A53-7203-A30A-1E85383015A4}"/>
              </a:ext>
            </a:extLst>
          </p:cNvPr>
          <p:cNvSpPr txBox="1"/>
          <p:nvPr/>
        </p:nvSpPr>
        <p:spPr>
          <a:xfrm>
            <a:off x="7673774" y="1913598"/>
            <a:ext cx="24482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przysługujących pracownikowi przerwach w pracy</a:t>
            </a:r>
            <a:r>
              <a:rPr lang="pl-PL" dirty="0"/>
              <a:t>,</a:t>
            </a:r>
          </a:p>
        </p:txBody>
      </p:sp>
      <p:sp>
        <p:nvSpPr>
          <p:cNvPr id="16" name="Prostokąt 15">
            <a:extLst>
              <a:ext uri="{FF2B5EF4-FFF2-40B4-BE49-F238E27FC236}">
                <a16:creationId xmlns:a16="http://schemas.microsoft.com/office/drawing/2014/main" id="{4A36CFD6-8786-C44A-D7E2-4EC8CD583849}"/>
              </a:ext>
            </a:extLst>
          </p:cNvPr>
          <p:cNvSpPr/>
          <p:nvPr/>
        </p:nvSpPr>
        <p:spPr>
          <a:xfrm>
            <a:off x="1048443" y="6084093"/>
            <a:ext cx="2772041" cy="12961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wymiaru przysługującego pracownikowi płatnego urlopu</a:t>
            </a:r>
          </a:p>
        </p:txBody>
      </p:sp>
      <p:sp>
        <p:nvSpPr>
          <p:cNvPr id="17" name="Prostokąt 16">
            <a:extLst>
              <a:ext uri="{FF2B5EF4-FFF2-40B4-BE49-F238E27FC236}">
                <a16:creationId xmlns:a16="http://schemas.microsoft.com/office/drawing/2014/main" id="{E5CFBFBB-2B19-FC24-E281-791E3E19DB94}"/>
              </a:ext>
            </a:extLst>
          </p:cNvPr>
          <p:cNvSpPr/>
          <p:nvPr/>
        </p:nvSpPr>
        <p:spPr>
          <a:xfrm>
            <a:off x="1025526" y="4578956"/>
            <a:ext cx="2772572" cy="144016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innych niż uzgodnione w umowie o pracę przysługujących pracownikowi składnikach wynagrodzenia oraz świadczeniach pieniężnych lub rzeczowych</a:t>
            </a:r>
          </a:p>
        </p:txBody>
      </p:sp>
      <p:sp>
        <p:nvSpPr>
          <p:cNvPr id="18" name="Prostokąt 17">
            <a:extLst>
              <a:ext uri="{FF2B5EF4-FFF2-40B4-BE49-F238E27FC236}">
                <a16:creationId xmlns:a16="http://schemas.microsoft.com/office/drawing/2014/main" id="{7A194420-533E-B271-78A0-6399A65F977B}"/>
              </a:ext>
            </a:extLst>
          </p:cNvPr>
          <p:cNvSpPr/>
          <p:nvPr/>
        </p:nvSpPr>
        <p:spPr>
          <a:xfrm>
            <a:off x="7504879" y="3083610"/>
            <a:ext cx="2761010" cy="144016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 przypadku kilku miejsc wykonywania pracy - zasadach dotyczących przemieszczania się między miejscami wykonywania </a:t>
            </a:r>
            <a:r>
              <a:rPr lang="pl-PL" dirty="0">
                <a:solidFill>
                  <a:schemeClr val="tx1"/>
                </a:solidFill>
              </a:rPr>
              <a:t>pracy</a:t>
            </a:r>
          </a:p>
        </p:txBody>
      </p:sp>
      <p:sp>
        <p:nvSpPr>
          <p:cNvPr id="19" name="Prostokąt 18">
            <a:extLst>
              <a:ext uri="{FF2B5EF4-FFF2-40B4-BE49-F238E27FC236}">
                <a16:creationId xmlns:a16="http://schemas.microsoft.com/office/drawing/2014/main" id="{B2B70E3C-3755-DCAB-2691-CAAF6392903C}"/>
              </a:ext>
            </a:extLst>
          </p:cNvPr>
          <p:cNvSpPr/>
          <p:nvPr/>
        </p:nvSpPr>
        <p:spPr>
          <a:xfrm>
            <a:off x="4273268" y="4578956"/>
            <a:ext cx="2772041" cy="144016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br>
              <a:rPr lang="pl-PL" dirty="0"/>
            </a:br>
            <a:r>
              <a:rPr lang="pl-PL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prawa pracownika do szkoleń, jeżeli pracodawca je zapewnia, w szczególności o ogólnych zasadach polityki </a:t>
            </a:r>
            <a:r>
              <a:rPr lang="pl-PL" dirty="0"/>
              <a:t>szkoleniowej pracodawcy</a:t>
            </a:r>
            <a:endParaRPr lang="pl-PL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Prostokąt 19">
            <a:extLst>
              <a:ext uri="{FF2B5EF4-FFF2-40B4-BE49-F238E27FC236}">
                <a16:creationId xmlns:a16="http://schemas.microsoft.com/office/drawing/2014/main" id="{AE2A4353-C129-204A-A3DA-1CDE429A4B03}"/>
              </a:ext>
            </a:extLst>
          </p:cNvPr>
          <p:cNvSpPr/>
          <p:nvPr/>
        </p:nvSpPr>
        <p:spPr>
          <a:xfrm>
            <a:off x="7489226" y="6084093"/>
            <a:ext cx="2787694" cy="12961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nazwie instytucji zabezpieczenia nazwy instytucji </a:t>
            </a:r>
            <a:r>
              <a:rPr lang="pl-PL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zabezp</a:t>
            </a:r>
            <a:r>
              <a:rPr lang="pl-PL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społ. oraz informacje na temat ochrony związanej z zabezpieczeniem społecznym, zapewnianej przez pracodawcę </a:t>
            </a:r>
          </a:p>
        </p:txBody>
      </p:sp>
      <p:sp>
        <p:nvSpPr>
          <p:cNvPr id="21" name="Prostokąt 20">
            <a:extLst>
              <a:ext uri="{FF2B5EF4-FFF2-40B4-BE49-F238E27FC236}">
                <a16:creationId xmlns:a16="http://schemas.microsoft.com/office/drawing/2014/main" id="{2F76E2F9-9C53-446C-E0FA-ED3FC710A213}"/>
              </a:ext>
            </a:extLst>
          </p:cNvPr>
          <p:cNvSpPr/>
          <p:nvPr/>
        </p:nvSpPr>
        <p:spPr>
          <a:xfrm>
            <a:off x="4253706" y="6104704"/>
            <a:ext cx="2772041" cy="127553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obowiązujących zasad rozwiązania stosunku pracy</a:t>
            </a:r>
          </a:p>
        </p:txBody>
      </p:sp>
      <p:sp>
        <p:nvSpPr>
          <p:cNvPr id="22" name="Prostokąt 21">
            <a:extLst>
              <a:ext uri="{FF2B5EF4-FFF2-40B4-BE49-F238E27FC236}">
                <a16:creationId xmlns:a16="http://schemas.microsoft.com/office/drawing/2014/main" id="{731F8EDB-5A18-C8D3-E8BC-7E064CBA7CC2}"/>
              </a:ext>
            </a:extLst>
          </p:cNvPr>
          <p:cNvSpPr/>
          <p:nvPr/>
        </p:nvSpPr>
        <p:spPr>
          <a:xfrm>
            <a:off x="7500257" y="4578955"/>
            <a:ext cx="2761010" cy="144016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układu zbiorowego pracy lub innym porozumieniu zbiorowym, którym pracownik jest objęty</a:t>
            </a:r>
          </a:p>
        </p:txBody>
      </p:sp>
    </p:spTree>
    <p:extLst>
      <p:ext uri="{BB962C8B-B14F-4D97-AF65-F5344CB8AC3E}">
        <p14:creationId xmlns:p14="http://schemas.microsoft.com/office/powerpoint/2010/main" val="3293405417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2AED26A-3E31-32B8-7EA9-B6A1B33FD4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Obowiązki informacyjne pracodawcy</a:t>
            </a:r>
            <a:endParaRPr lang="pl-PL" dirty="0"/>
          </a:p>
        </p:txBody>
      </p:sp>
      <p:graphicFrame>
        <p:nvGraphicFramePr>
          <p:cNvPr id="5" name="Symbol zastępczy zawartości 4">
            <a:extLst>
              <a:ext uri="{FF2B5EF4-FFF2-40B4-BE49-F238E27FC236}">
                <a16:creationId xmlns:a16="http://schemas.microsoft.com/office/drawing/2014/main" id="{BF1806D7-CEA6-5009-67AD-69F228B08BF1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529482" y="1979837"/>
          <a:ext cx="7531908" cy="44282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0D9C3664-DD0C-5BCA-A16B-518B0E420AD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52</a:t>
            </a:fld>
            <a:endParaRPr lang="pl-PL" dirty="0"/>
          </a:p>
        </p:txBody>
      </p:sp>
      <p:sp>
        <p:nvSpPr>
          <p:cNvPr id="6" name="Strzałka: w prawo 5">
            <a:extLst>
              <a:ext uri="{FF2B5EF4-FFF2-40B4-BE49-F238E27FC236}">
                <a16:creationId xmlns:a16="http://schemas.microsoft.com/office/drawing/2014/main" id="{E97EB5F4-B1FB-4D5F-59D2-DB19ADA77609}"/>
              </a:ext>
            </a:extLst>
          </p:cNvPr>
          <p:cNvSpPr/>
          <p:nvPr/>
        </p:nvSpPr>
        <p:spPr>
          <a:xfrm>
            <a:off x="4193778" y="4211805"/>
            <a:ext cx="504056" cy="28803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6689733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5">
            <a:extLst>
              <a:ext uri="{FF2B5EF4-FFF2-40B4-BE49-F238E27FC236}">
                <a16:creationId xmlns:a16="http://schemas.microsoft.com/office/drawing/2014/main" id="{0CD17717-5751-F730-50BD-CBB39F5763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Dziękuję za udział w szkoleniu</a:t>
            </a:r>
          </a:p>
        </p:txBody>
      </p:sp>
      <p:pic>
        <p:nvPicPr>
          <p:cNvPr id="7" name="Symbol zastępczy obrazu 6">
            <a:extLst>
              <a:ext uri="{FF2B5EF4-FFF2-40B4-BE49-F238E27FC236}">
                <a16:creationId xmlns:a16="http://schemas.microsoft.com/office/drawing/2014/main" id="{2AAC3231-CD47-4618-92FE-81A0668FF2C3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" r="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3259948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ymbol zastępczy zawartości 1">
            <a:extLst>
              <a:ext uri="{FF2B5EF4-FFF2-40B4-BE49-F238E27FC236}">
                <a16:creationId xmlns:a16="http://schemas.microsoft.com/office/drawing/2014/main" id="{ABCF3702-ACA1-1D15-A189-A826DDC081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pl-PL" altLang="pl-PL" dirty="0"/>
              <a:t>Andrew Jackson 1829</a:t>
            </a:r>
          </a:p>
          <a:p>
            <a:pPr eaLnBrk="1" hangingPunct="1"/>
            <a:endParaRPr lang="pl-PL" altLang="pl-PL" dirty="0"/>
          </a:p>
          <a:p>
            <a:pPr marL="0" indent="0" eaLnBrk="1" hangingPunct="1">
              <a:buNone/>
            </a:pPr>
            <a:r>
              <a:rPr lang="pl-PL" altLang="pl-PL" sz="4400" dirty="0"/>
              <a:t>Łupy należą się zwycięzcom!</a:t>
            </a:r>
          </a:p>
          <a:p>
            <a:pPr marL="0" indent="0" eaLnBrk="1" hangingPunct="1">
              <a:buNone/>
            </a:pPr>
            <a:endParaRPr lang="pl-PL" altLang="pl-PL" dirty="0"/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F49C5238-276B-891D-B98C-2F5D72AC11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pl-PL" dirty="0"/>
              <a:t>System łupów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22EBB0-0799-F3D1-7955-DDF4544925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0CF5910-6B11-9C06-F6B6-4E1DD4B903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Systemy zatrudniania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3F325D81-D4BF-3F1A-2ACC-6DDE85F770F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pl-PL" dirty="0"/>
              <a:t>System łupów:</a:t>
            </a:r>
          </a:p>
          <a:p>
            <a:pPr marL="0" indent="0">
              <a:buNone/>
            </a:pPr>
            <a:r>
              <a:rPr lang="pl-PL" dirty="0"/>
              <a:t> zatrudnianie na stanowiskach w administracji zwolenników politycznych zwycięzcy w wyborach</a:t>
            </a:r>
          </a:p>
          <a:p>
            <a:pPr marL="0" indent="0">
              <a:buNone/>
            </a:pPr>
            <a:r>
              <a:rPr lang="pl-PL" dirty="0"/>
              <a:t>To nie to samo co </a:t>
            </a:r>
            <a:r>
              <a:rPr lang="pl-PL" i="1" dirty="0"/>
              <a:t>nepotyzm</a:t>
            </a:r>
            <a:r>
              <a:rPr lang="pl-PL" dirty="0"/>
              <a:t>:</a:t>
            </a:r>
          </a:p>
          <a:p>
            <a:pPr marL="0" indent="0">
              <a:buNone/>
            </a:pPr>
            <a:r>
              <a:rPr lang="pl-PL" dirty="0"/>
              <a:t>Zatrudnianie nepotów (krewnych, powinowatych bliższych i dalszych i osób będących w bliskich osobistych relacjach z osobą zajmującą wysokie, decyzyjne stanowisko)</a:t>
            </a:r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/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7A5E17E3-B798-6635-DB1F-07F222CBE71C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pl-PL" dirty="0"/>
              <a:t>Model stabilnej  służby publicznej:</a:t>
            </a:r>
          </a:p>
          <a:p>
            <a:pPr>
              <a:buFontTx/>
              <a:buChar char="-"/>
            </a:pPr>
            <a:r>
              <a:rPr lang="pl-PL" dirty="0"/>
              <a:t>stopniowa kariera urzędnicza połączona ze stabilnym stosunkiem zatrudnienia: mianowanie lub umowa o pracę,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B9127BE9-DB4E-075B-C974-B6D333CE730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7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6844244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25682E1-A009-59C2-95F6-6743F23172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MODELE ZATRUDNIENIA</a:t>
            </a:r>
            <a:br>
              <a:rPr lang="pl-PL" dirty="0"/>
            </a:br>
            <a:r>
              <a:rPr lang="pl-PL" dirty="0"/>
              <a:t>- organizacja struktury zatrudnienia</a:t>
            </a:r>
          </a:p>
        </p:txBody>
      </p:sp>
      <p:graphicFrame>
        <p:nvGraphicFramePr>
          <p:cNvPr id="10" name="Symbol zastępczy zawartości 9">
            <a:extLst>
              <a:ext uri="{FF2B5EF4-FFF2-40B4-BE49-F238E27FC236}">
                <a16:creationId xmlns:a16="http://schemas.microsoft.com/office/drawing/2014/main" id="{D3093311-8612-EF93-9DC7-A0AF5C62DE8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113563"/>
              </p:ext>
            </p:extLst>
          </p:nvPr>
        </p:nvGraphicFramePr>
        <p:xfrm>
          <a:off x="1025525" y="1979613"/>
          <a:ext cx="8640763" cy="4679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AEE08516-77D6-9CEF-7C36-1F596A42C0F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8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8108246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>
            <a:extLst>
              <a:ext uri="{FF2B5EF4-FFF2-40B4-BE49-F238E27FC236}">
                <a16:creationId xmlns:a16="http://schemas.microsoft.com/office/drawing/2014/main" id="{76BEE1F5-7663-244E-8F9B-E1A5BA073A05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822352" y="2099909"/>
            <a:ext cx="8891367" cy="4535805"/>
          </a:xfrm>
        </p:spPr>
        <p:txBody>
          <a:bodyPr>
            <a:normAutofit lnSpcReduction="10000"/>
          </a:bodyPr>
          <a:lstStyle/>
          <a:p>
            <a:pPr marL="403177" indent="-282224">
              <a:lnSpc>
                <a:spcPct val="80000"/>
              </a:lnSpc>
              <a:buFont typeface="Wingdings 3"/>
              <a:buChar char=""/>
              <a:defRPr/>
            </a:pPr>
            <a:r>
              <a:rPr lang="pl-PL" sz="2866" dirty="0"/>
              <a:t>zastosowanie: tam gdzie są potrzebne konkretne wiadomości dla konkretnego stanowiska: ekspert, wojewoda, pełnomocnik</a:t>
            </a:r>
          </a:p>
          <a:p>
            <a:pPr marL="403177" indent="-282224">
              <a:lnSpc>
                <a:spcPct val="80000"/>
              </a:lnSpc>
              <a:buFont typeface="Wingdings 3"/>
              <a:buChar char=""/>
              <a:defRPr/>
            </a:pPr>
            <a:r>
              <a:rPr lang="pl-PL" sz="2866" dirty="0"/>
              <a:t>zatrudnienie: powołanie, nominacja, kontrakt</a:t>
            </a:r>
          </a:p>
          <a:p>
            <a:pPr marL="403177" indent="-282224">
              <a:lnSpc>
                <a:spcPct val="80000"/>
              </a:lnSpc>
              <a:buFont typeface="Wingdings 3"/>
              <a:buChar char=""/>
              <a:defRPr/>
            </a:pPr>
            <a:r>
              <a:rPr lang="pl-PL" sz="2866" dirty="0"/>
              <a:t>cechy: zatrudnienie ma związek ze stanowiskiem</a:t>
            </a:r>
          </a:p>
          <a:p>
            <a:pPr marL="403177" indent="-282224">
              <a:lnSpc>
                <a:spcPct val="80000"/>
              </a:lnSpc>
              <a:buFont typeface="Wingdings 3"/>
              <a:buChar char=""/>
              <a:defRPr/>
            </a:pPr>
            <a:r>
              <a:rPr lang="pl-PL" sz="2866" dirty="0"/>
              <a:t>status prawny: </a:t>
            </a:r>
          </a:p>
          <a:p>
            <a:pPr marL="403177" indent="-282224">
              <a:lnSpc>
                <a:spcPct val="80000"/>
              </a:lnSpc>
              <a:buNone/>
              <a:defRPr/>
            </a:pPr>
            <a:r>
              <a:rPr lang="pl-PL" sz="2866" dirty="0"/>
              <a:t>-prawo prywatne-  cechy stosunku pracy</a:t>
            </a:r>
          </a:p>
          <a:p>
            <a:pPr marL="403177" indent="-282224">
              <a:lnSpc>
                <a:spcPct val="80000"/>
              </a:lnSpc>
              <a:buNone/>
              <a:defRPr/>
            </a:pPr>
            <a:r>
              <a:rPr lang="pl-PL" sz="2866" dirty="0"/>
              <a:t>-prawo publiczne- kompetencje</a:t>
            </a:r>
          </a:p>
          <a:p>
            <a:pPr marL="403177" indent="-282224">
              <a:lnSpc>
                <a:spcPct val="80000"/>
              </a:lnSpc>
              <a:buNone/>
              <a:defRPr/>
            </a:pPr>
            <a:r>
              <a:rPr lang="pl-PL" sz="2866" dirty="0"/>
              <a:t>pracodawca: urząd, nie państwo</a:t>
            </a:r>
          </a:p>
          <a:p>
            <a:pPr marL="403177" indent="-282224">
              <a:lnSpc>
                <a:spcPct val="80000"/>
              </a:lnSpc>
              <a:buNone/>
              <a:defRPr/>
            </a:pPr>
            <a:r>
              <a:rPr lang="pl-PL" sz="2866" dirty="0"/>
              <a:t>- postępowanie rekrutacyjne: konkretne umiejętności</a:t>
            </a:r>
          </a:p>
        </p:txBody>
      </p:sp>
      <p:sp>
        <p:nvSpPr>
          <p:cNvPr id="29698" name="Rectangle 2">
            <a:extLst>
              <a:ext uri="{FF2B5EF4-FFF2-40B4-BE49-F238E27FC236}">
                <a16:creationId xmlns:a16="http://schemas.microsoft.com/office/drawing/2014/main" id="{C177D897-83F4-23FF-FA63-FA3A693EB16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pl-PL"/>
              <a:t>model pozycyjny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Niestandardowy 8">
      <a:dk1>
        <a:srgbClr val="000000"/>
      </a:dk1>
      <a:lt1>
        <a:srgbClr val="FFFFFF"/>
      </a:lt1>
      <a:dk2>
        <a:srgbClr val="002073"/>
      </a:dk2>
      <a:lt2>
        <a:srgbClr val="FFFFFF"/>
      </a:lt2>
      <a:accent1>
        <a:srgbClr val="003399"/>
      </a:accent1>
      <a:accent2>
        <a:srgbClr val="A6D3FF"/>
      </a:accent2>
      <a:accent3>
        <a:srgbClr val="FFD618"/>
      </a:accent3>
      <a:accent4>
        <a:srgbClr val="0051B0"/>
      </a:accent4>
      <a:accent5>
        <a:srgbClr val="6BB1E2"/>
      </a:accent5>
      <a:accent6>
        <a:srgbClr val="FFE60B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1" id="{436F5452-C95B-4D43-A1C6-1CA5BE69C951}" vid="{ABE25C27-1E66-47F3-AA86-B88226738C33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813ECCD80E71534592FF79CC4B8B2312" ma:contentTypeVersion="3" ma:contentTypeDescription="Utwórz nowy dokument." ma:contentTypeScope="" ma:versionID="beb233cae34fa92c41ebb6680c82703a">
  <xsd:schema xmlns:xsd="http://www.w3.org/2001/XMLSchema" xmlns:xs="http://www.w3.org/2001/XMLSchema" xmlns:p="http://schemas.microsoft.com/office/2006/metadata/properties" xmlns:ns2="6745b594-9f83-456a-b9e8-55fe219d1bfe" targetNamespace="http://schemas.microsoft.com/office/2006/metadata/properties" ma:root="true" ma:fieldsID="e847d5015d81798b62fff13304dc5cc1" ns2:_="">
    <xsd:import namespace="6745b594-9f83-456a-b9e8-55fe219d1b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745b594-9f83-456a-b9e8-55fe219d1bf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zawartości"/>
        <xsd:element ref="dc:title" minOccurs="0" maxOccurs="1" ma:index="4" ma:displayName="Tytuł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5832E15-2B41-4BE7-860D-609EC2E5788E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E351E073-0215-4585-92DA-16F97343232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54B46AB-5E8D-4E88-95BE-704A483E887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745b594-9f83-456a-b9e8-55fe219d1b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Prezentacja z numerem strony</Template>
  <TotalTime>527</TotalTime>
  <Words>4007</Words>
  <Application>Microsoft Office PowerPoint</Application>
  <PresentationFormat>Niestandardowy</PresentationFormat>
  <Paragraphs>368</Paragraphs>
  <Slides>53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8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53</vt:i4>
      </vt:variant>
    </vt:vector>
  </HeadingPairs>
  <TitlesOfParts>
    <vt:vector size="62" baseType="lpstr">
      <vt:lpstr>Aptos</vt:lpstr>
      <vt:lpstr>Aptos Narrow</vt:lpstr>
      <vt:lpstr>Arial</vt:lpstr>
      <vt:lpstr>Calibri</vt:lpstr>
      <vt:lpstr>Open Sans</vt:lpstr>
      <vt:lpstr>Times New Roman</vt:lpstr>
      <vt:lpstr>Wingdings</vt:lpstr>
      <vt:lpstr>Wingdings 3</vt:lpstr>
      <vt:lpstr>Motyw pakietu Office</vt:lpstr>
      <vt:lpstr>Zarządzanie zasobami ludzkimi  w samorządzie terytorialnym  Moduł 1: Podstawy prawne zarządzania zasobami ludzkimi w jednostkach samorządu terytorialnego</vt:lpstr>
      <vt:lpstr>Status prawny pracownika i urzędnika administracji publicznej</vt:lpstr>
      <vt:lpstr>Zasada równego dostępu do służby publicznej</vt:lpstr>
      <vt:lpstr> PRZESŁANKI PRAWNE ZATRUDNIENIA u.p.s.</vt:lpstr>
      <vt:lpstr>Systemy zatrudniania</vt:lpstr>
      <vt:lpstr>System łupów</vt:lpstr>
      <vt:lpstr>Systemy zatrudniania</vt:lpstr>
      <vt:lpstr>MODELE ZATRUDNIENIA - organizacja struktury zatrudnienia</vt:lpstr>
      <vt:lpstr>model pozycyjny</vt:lpstr>
      <vt:lpstr>model kariery</vt:lpstr>
      <vt:lpstr>Stosunek prawny łączący kadry z państwem/ jednostkami s. terytorialnego /urzędem</vt:lpstr>
      <vt:lpstr>Pracownicy samorządowi – zakres stosowania ustawy</vt:lpstr>
      <vt:lpstr>Pracownicy administracji samorządowej  rodzaje (powszechna opinia i tradycyjne postrzeganie)</vt:lpstr>
      <vt:lpstr>Pracownicy samorządowi – literalnie z ustawy</vt:lpstr>
      <vt:lpstr>II GSK 158/16, Zakres stosowania ustawy z 2008 r. o pracownikach samorządowych. - Wyrok Naczelnego Sądu Administracyjnego  </vt:lpstr>
      <vt:lpstr> III KK 333/09 - Postanowienie Sądu Najwyższego  </vt:lpstr>
      <vt:lpstr>III SA/Kr 63/09 - Wyrok Wojewódzkiego Sądu Administracyjnego w Krakowie  </vt:lpstr>
      <vt:lpstr>NABÓR KADR Czy można stworzyć uczciwy i efektywny sposób naboru kadry w JST?    </vt:lpstr>
      <vt:lpstr>SPOSOBY NABORU KADRY</vt:lpstr>
      <vt:lpstr> Przepisy antynepotyczne u.p.s.</vt:lpstr>
      <vt:lpstr>Rodzaje stosunku pracy art. 4 ust. 1 </vt:lpstr>
      <vt:lpstr>STOSUNEK PRACY NA PODSTAWIE WYBORU </vt:lpstr>
      <vt:lpstr>stosunek pracy na podstawie powołania</vt:lpstr>
      <vt:lpstr>stosunek pracy na podstawie umowy o pracę</vt:lpstr>
      <vt:lpstr>Przesłanki zatrudnienia art. 6 u.p.s.</vt:lpstr>
      <vt:lpstr>Dodatkowe przesłanki dla osób zatrudnianych na podstawie wyboru i powołania art. 6 ust. 2 </vt:lpstr>
      <vt:lpstr>Dodatkowe przesłanki dla osób zatrudnianych na podstawie umowy o pracę  art. 6 ust. 2</vt:lpstr>
      <vt:lpstr>Dodatkowe przesłanki dla osób zatrudnianych na kierowniczych stanowiskach (umowa o pracę)  art. 6 ust. 4 </vt:lpstr>
      <vt:lpstr>Obowiązki pracownika samorządowego  Art. 24 u.s.p.  </vt:lpstr>
      <vt:lpstr>Zakres obowiązków wynikających wprost z ustawy  art. 24 u.s.p.</vt:lpstr>
      <vt:lpstr>Polecenie służbowe art. 25 u.s.p.</vt:lpstr>
      <vt:lpstr>PRACODAWCY SAMORZĄDOWI Kto wykonuje czynności zakresu prawa pracy w JST?  </vt:lpstr>
      <vt:lpstr>Generalna zasada art. 7</vt:lpstr>
      <vt:lpstr>Czynności z zakresu prawa pracy</vt:lpstr>
      <vt:lpstr>Pracodawca w województwie art. 10 u.p.s. </vt:lpstr>
      <vt:lpstr>Praktyczne aspekty umowy o pracę </vt:lpstr>
      <vt:lpstr>Umowa o pracę </vt:lpstr>
      <vt:lpstr>Umowa o pracę </vt:lpstr>
      <vt:lpstr>Przykład umowy o pracę  z pracownikiem samorządowym</vt:lpstr>
      <vt:lpstr>Zakres czynności pracownika  (zakres ogólnych obowiązków i odpowiedzialności)</vt:lpstr>
      <vt:lpstr>Przykład zakresu czynności pracownika  (zakres ogólnych obowiązków i odpowiedzialności)</vt:lpstr>
      <vt:lpstr>Umowa o pracę pracowników samorządowych</vt:lpstr>
      <vt:lpstr>Umowa na czas zastępstwa Wyrok WSA z dnia 12 grudnia 2017 r., sygn. II SA/Rz 1152/17, lex nr 2442290   </vt:lpstr>
      <vt:lpstr>Wyrok SN z dnia 1 lutego 2017 r., sygn. I PK 41/16,              OSNP 218/4/40 </vt:lpstr>
      <vt:lpstr>Obowiązki pracodawcy JST wobec pracownika </vt:lpstr>
      <vt:lpstr>Podstawowe (wybrane) obowiązki pracodawcy JST wobec pracownika </vt:lpstr>
      <vt:lpstr>Bezpieczne i higieniczne warunki pracy</vt:lpstr>
      <vt:lpstr>Bezpieczne i higieniczne warunki pracy  a wypadek przy pracy</vt:lpstr>
      <vt:lpstr>Przykład wypadków przy pracy w UM Łodzi </vt:lpstr>
      <vt:lpstr>Prowadzenie dokumentacji pracowniczej</vt:lpstr>
      <vt:lpstr>Obowiązki informacyjne pracodawcy dotyczą… </vt:lpstr>
      <vt:lpstr>Obowiązki informacyjne pracodawcy</vt:lpstr>
      <vt:lpstr>Dziękuję za udział w szkoleniu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Sowiński Piotr</dc:creator>
  <cp:lastModifiedBy>Kasia K</cp:lastModifiedBy>
  <cp:revision>17</cp:revision>
  <dcterms:created xsi:type="dcterms:W3CDTF">2022-06-22T09:40:44Z</dcterms:created>
  <dcterms:modified xsi:type="dcterms:W3CDTF">2025-08-26T21:07:23Z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0x010100813ECCD80E71534592FF79CC4B8B2312</vt:lpwstr>
  </property>
</Properties>
</file>